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1" r:id="rId4"/>
    <p:sldId id="271" r:id="rId5"/>
    <p:sldId id="272" r:id="rId6"/>
    <p:sldId id="264" r:id="rId7"/>
    <p:sldId id="266" r:id="rId8"/>
    <p:sldId id="262" r:id="rId9"/>
    <p:sldId id="267" r:id="rId10"/>
    <p:sldId id="265" r:id="rId11"/>
    <p:sldId id="273" r:id="rId12"/>
    <p:sldId id="268" r:id="rId13"/>
    <p:sldId id="269" r:id="rId14"/>
    <p:sldId id="257" r:id="rId15"/>
    <p:sldId id="258" r:id="rId16"/>
    <p:sldId id="263" r:id="rId17"/>
    <p:sldId id="260" r:id="rId18"/>
    <p:sldId id="270"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23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19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21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67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40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257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406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75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20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75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462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434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46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72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504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815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35112837"/>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Jigsaw puzzles in plastic figures">
            <a:extLst>
              <a:ext uri="{FF2B5EF4-FFF2-40B4-BE49-F238E27FC236}">
                <a16:creationId xmlns:a16="http://schemas.microsoft.com/office/drawing/2014/main" id="{103D7A16-28FD-F583-BDC8-B9D0B3ED1CE7}"/>
              </a:ext>
            </a:extLst>
          </p:cNvPr>
          <p:cNvPicPr>
            <a:picLocks noChangeAspect="1"/>
          </p:cNvPicPr>
          <p:nvPr/>
        </p:nvPicPr>
        <p:blipFill rotWithShape="1">
          <a:blip r:embed="rId3"/>
          <a:srcRect t="5051" b="13721"/>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CE19CC9-4A31-481C-98DD-57560E5FB19E}"/>
              </a:ext>
            </a:extLst>
          </p:cNvPr>
          <p:cNvSpPr>
            <a:spLocks noGrp="1"/>
          </p:cNvSpPr>
          <p:nvPr>
            <p:ph type="ctrTitle"/>
          </p:nvPr>
        </p:nvSpPr>
        <p:spPr>
          <a:xfrm>
            <a:off x="804335" y="3496574"/>
            <a:ext cx="6436104" cy="1052422"/>
          </a:xfrm>
        </p:spPr>
        <p:txBody>
          <a:bodyPr>
            <a:normAutofit/>
          </a:bodyPr>
          <a:lstStyle/>
          <a:p>
            <a:pPr algn="l"/>
            <a:r>
              <a:rPr lang="nb-NO" sz="3600" dirty="0"/>
              <a:t>General Meeting	</a:t>
            </a:r>
            <a:r>
              <a:rPr lang="nb-NO" sz="4400" dirty="0"/>
              <a:t> </a:t>
            </a:r>
            <a:r>
              <a:rPr lang="nb-NO" sz="3600" dirty="0"/>
              <a:t>02.02.2023</a:t>
            </a:r>
            <a:endParaRPr lang="en-GB" sz="4400" dirty="0"/>
          </a:p>
        </p:txBody>
      </p:sp>
      <p:sp>
        <p:nvSpPr>
          <p:cNvPr id="3" name="Subtitle 2">
            <a:extLst>
              <a:ext uri="{FF2B5EF4-FFF2-40B4-BE49-F238E27FC236}">
                <a16:creationId xmlns:a16="http://schemas.microsoft.com/office/drawing/2014/main" id="{0D586435-4496-48F9-90AA-1850A9096EA3}"/>
              </a:ext>
            </a:extLst>
          </p:cNvPr>
          <p:cNvSpPr>
            <a:spLocks noGrp="1"/>
          </p:cNvSpPr>
          <p:nvPr>
            <p:ph type="subTitle" idx="1"/>
          </p:nvPr>
        </p:nvSpPr>
        <p:spPr>
          <a:xfrm>
            <a:off x="804335" y="4548996"/>
            <a:ext cx="6436104" cy="534838"/>
          </a:xfrm>
        </p:spPr>
        <p:txBody>
          <a:bodyPr>
            <a:normAutofit/>
          </a:bodyPr>
          <a:lstStyle/>
          <a:p>
            <a:pPr algn="l"/>
            <a:endParaRPr lang="en-GB" sz="1800" dirty="0">
              <a:solidFill>
                <a:srgbClr val="A7A259"/>
              </a:solidFill>
            </a:endParaRPr>
          </a:p>
        </p:txBody>
      </p:sp>
    </p:spTree>
    <p:extLst>
      <p:ext uri="{BB962C8B-B14F-4D97-AF65-F5344CB8AC3E}">
        <p14:creationId xmlns:p14="http://schemas.microsoft.com/office/powerpoint/2010/main" val="5193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0A9A-F628-4867-9DAB-F4E6FC973E4C}"/>
              </a:ext>
            </a:extLst>
          </p:cNvPr>
          <p:cNvSpPr>
            <a:spLocks noGrp="1"/>
          </p:cNvSpPr>
          <p:nvPr>
            <p:ph type="title"/>
          </p:nvPr>
        </p:nvSpPr>
        <p:spPr/>
        <p:txBody>
          <a:bodyPr/>
          <a:lstStyle/>
          <a:p>
            <a:r>
              <a:rPr lang="nb-NO" dirty="0"/>
              <a:t>CPT </a:t>
            </a:r>
            <a:r>
              <a:rPr lang="nb-NO" dirty="0" err="1"/>
              <a:t>prediction</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656520-ABC6-4AFE-95B8-91EB9D9A224A}"/>
                  </a:ext>
                </a:extLst>
              </p:cNvPr>
              <p:cNvSpPr txBox="1"/>
              <p:nvPr/>
            </p:nvSpPr>
            <p:spPr>
              <a:xfrm>
                <a:off x="3690376" y="2366393"/>
                <a:ext cx="7811826" cy="670696"/>
              </a:xfrm>
              <a:prstGeom prst="rect">
                <a:avLst/>
              </a:prstGeom>
              <a:noFill/>
            </p:spPr>
            <p:txBody>
              <a:bodyPr wrap="square" rtlCol="0">
                <a:spAutoFit/>
              </a:bodyPr>
              <a:lstStyle/>
              <a:p>
                <a14:m>
                  <m:oMath xmlns:m="http://schemas.openxmlformats.org/officeDocument/2006/math">
                    <m:r>
                      <m:rPr>
                        <m:sty m:val="p"/>
                      </m:rPr>
                      <a:rPr lang="nb-NO" sz="3600" i="1" smtClean="0">
                        <a:latin typeface="Cambria Math" panose="02040503050406030204" pitchFamily="18" charset="0"/>
                      </a:rPr>
                      <m:t>F</m:t>
                    </m:r>
                    <m:r>
                      <a:rPr lang="nb-NO" sz="3600" b="0" i="1" smtClean="0">
                        <a:latin typeface="Cambria Math" panose="02040503050406030204" pitchFamily="18" charset="0"/>
                      </a:rPr>
                      <m:t>(    ,       ,      ,      ,      )</m:t>
                    </m:r>
                  </m:oMath>
                </a14:m>
                <a:r>
                  <a:rPr lang="en-GB" dirty="0"/>
                  <a:t> </a:t>
                </a:r>
                <a:r>
                  <a:rPr lang="en-GB" sz="3600" dirty="0"/>
                  <a:t>= (</a:t>
                </a:r>
                <a14:m>
                  <m:oMath xmlns:m="http://schemas.openxmlformats.org/officeDocument/2006/math">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𝑞</m:t>
                        </m:r>
                      </m:e>
                      <m:sub>
                        <m:r>
                          <a:rPr lang="nb-NO" sz="3600" b="0" i="1" smtClean="0">
                            <a:latin typeface="Cambria Math" panose="02040503050406030204" pitchFamily="18" charset="0"/>
                          </a:rPr>
                          <m:t>𝑐</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𝑓</m:t>
                        </m:r>
                      </m:e>
                      <m:sub>
                        <m:r>
                          <a:rPr lang="nb-NO" sz="3600" b="0" i="1" smtClean="0">
                            <a:latin typeface="Cambria Math" panose="02040503050406030204" pitchFamily="18" charset="0"/>
                          </a:rPr>
                          <m:t>𝑠</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𝑢</m:t>
                        </m:r>
                      </m:e>
                      <m:sub>
                        <m:r>
                          <a:rPr lang="nb-NO" sz="3600" b="0" i="1" smtClean="0">
                            <a:latin typeface="Cambria Math" panose="02040503050406030204" pitchFamily="18" charset="0"/>
                          </a:rPr>
                          <m:t>2, 1</m:t>
                        </m:r>
                      </m:sub>
                    </m:sSub>
                  </m:oMath>
                </a14:m>
                <a:r>
                  <a:rPr lang="en-GB" sz="3600" dirty="0"/>
                  <a:t>)</a:t>
                </a:r>
                <a:endParaRPr lang="en-GB" dirty="0"/>
              </a:p>
            </p:txBody>
          </p:sp>
        </mc:Choice>
        <mc:Fallback xmlns="">
          <p:sp>
            <p:nvSpPr>
              <p:cNvPr id="11" name="TextBox 10">
                <a:extLst>
                  <a:ext uri="{FF2B5EF4-FFF2-40B4-BE49-F238E27FC236}">
                    <a16:creationId xmlns:a16="http://schemas.microsoft.com/office/drawing/2014/main" id="{3C656520-ABC6-4AFE-95B8-91EB9D9A224A}"/>
                  </a:ext>
                </a:extLst>
              </p:cNvPr>
              <p:cNvSpPr txBox="1">
                <a:spLocks noRot="1" noChangeAspect="1" noMove="1" noResize="1" noEditPoints="1" noAdjustHandles="1" noChangeArrowheads="1" noChangeShapeType="1" noTextEdit="1"/>
              </p:cNvSpPr>
              <p:nvPr/>
            </p:nvSpPr>
            <p:spPr>
              <a:xfrm>
                <a:off x="3690376" y="2366393"/>
                <a:ext cx="7811826" cy="670696"/>
              </a:xfrm>
              <a:prstGeom prst="rect">
                <a:avLst/>
              </a:prstGeom>
              <a:blipFill>
                <a:blip r:embed="rId2"/>
                <a:stretch>
                  <a:fillRect t="-8182" b="-35455"/>
                </a:stretch>
              </a:blipFill>
            </p:spPr>
            <p:txBody>
              <a:bodyPr/>
              <a:lstStyle/>
              <a:p>
                <a:r>
                  <a:rPr lang="en-GB">
                    <a:noFill/>
                  </a:rPr>
                  <a:t> </a:t>
                </a:r>
              </a:p>
            </p:txBody>
          </p:sp>
        </mc:Fallback>
      </mc:AlternateContent>
      <p:graphicFrame>
        <p:nvGraphicFramePr>
          <p:cNvPr id="12" name="Table 12">
            <a:extLst>
              <a:ext uri="{FF2B5EF4-FFF2-40B4-BE49-F238E27FC236}">
                <a16:creationId xmlns:a16="http://schemas.microsoft.com/office/drawing/2014/main" id="{7E10FD31-4C7C-48AD-829C-614B8689DE37}"/>
              </a:ext>
            </a:extLst>
          </p:cNvPr>
          <p:cNvGraphicFramePr>
            <a:graphicFrameLocks noGrp="1"/>
          </p:cNvGraphicFramePr>
          <p:nvPr>
            <p:extLst>
              <p:ext uri="{D42A27DB-BD31-4B8C-83A1-F6EECF244321}">
                <p14:modId xmlns:p14="http://schemas.microsoft.com/office/powerpoint/2010/main" val="2572311570"/>
              </p:ext>
            </p:extLst>
          </p:nvPr>
        </p:nvGraphicFramePr>
        <p:xfrm>
          <a:off x="4863789" y="2514816"/>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bl>
          </a:graphicData>
        </a:graphic>
      </p:graphicFrame>
      <p:graphicFrame>
        <p:nvGraphicFramePr>
          <p:cNvPr id="13" name="Table 12">
            <a:extLst>
              <a:ext uri="{FF2B5EF4-FFF2-40B4-BE49-F238E27FC236}">
                <a16:creationId xmlns:a16="http://schemas.microsoft.com/office/drawing/2014/main" id="{AC81ED2D-8BAC-4885-A807-3A85780A317A}"/>
              </a:ext>
            </a:extLst>
          </p:cNvPr>
          <p:cNvGraphicFramePr>
            <a:graphicFrameLocks noGrp="1"/>
          </p:cNvGraphicFramePr>
          <p:nvPr>
            <p:extLst>
              <p:ext uri="{D42A27DB-BD31-4B8C-83A1-F6EECF244321}">
                <p14:modId xmlns:p14="http://schemas.microsoft.com/office/powerpoint/2010/main" val="236156008"/>
              </p:ext>
            </p:extLst>
          </p:nvPr>
        </p:nvGraphicFramePr>
        <p:xfrm>
          <a:off x="5605163"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bl>
          </a:graphicData>
        </a:graphic>
      </p:graphicFrame>
      <p:graphicFrame>
        <p:nvGraphicFramePr>
          <p:cNvPr id="14" name="Table 12">
            <a:extLst>
              <a:ext uri="{FF2B5EF4-FFF2-40B4-BE49-F238E27FC236}">
                <a16:creationId xmlns:a16="http://schemas.microsoft.com/office/drawing/2014/main" id="{FCF6443B-F4B8-400F-8F9D-CD09B7B9EC30}"/>
              </a:ext>
            </a:extLst>
          </p:cNvPr>
          <p:cNvGraphicFramePr>
            <a:graphicFrameLocks noGrp="1"/>
          </p:cNvGraphicFramePr>
          <p:nvPr>
            <p:extLst>
              <p:ext uri="{D42A27DB-BD31-4B8C-83A1-F6EECF244321}">
                <p14:modId xmlns:p14="http://schemas.microsoft.com/office/powerpoint/2010/main" val="2914733672"/>
              </p:ext>
            </p:extLst>
          </p:nvPr>
        </p:nvGraphicFramePr>
        <p:xfrm>
          <a:off x="6340942"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bl>
          </a:graphicData>
        </a:graphic>
      </p:graphicFrame>
      <p:graphicFrame>
        <p:nvGraphicFramePr>
          <p:cNvPr id="15" name="Table 12">
            <a:extLst>
              <a:ext uri="{FF2B5EF4-FFF2-40B4-BE49-F238E27FC236}">
                <a16:creationId xmlns:a16="http://schemas.microsoft.com/office/drawing/2014/main" id="{36EF6096-2087-4122-A08F-463383B03F7E}"/>
              </a:ext>
            </a:extLst>
          </p:cNvPr>
          <p:cNvGraphicFramePr>
            <a:graphicFrameLocks noGrp="1"/>
          </p:cNvGraphicFramePr>
          <p:nvPr>
            <p:extLst>
              <p:ext uri="{D42A27DB-BD31-4B8C-83A1-F6EECF244321}">
                <p14:modId xmlns:p14="http://schemas.microsoft.com/office/powerpoint/2010/main" val="1454373768"/>
              </p:ext>
            </p:extLst>
          </p:nvPr>
        </p:nvGraphicFramePr>
        <p:xfrm>
          <a:off x="7086196"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bl>
          </a:graphicData>
        </a:graphic>
      </p:graphicFrame>
      <mc:AlternateContent xmlns:mc="http://schemas.openxmlformats.org/markup-compatibility/2006" xmlns:a14="http://schemas.microsoft.com/office/drawing/2010/main">
        <mc:Choice Requires="a14">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bl>
              </a:graphicData>
            </a:graphic>
          </p:graphicFrame>
        </mc:Choice>
        <mc:Fallback xmlns="">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a:stretch>
                        </a:blipFill>
                      </a:tcPr>
                    </a:tc>
                    <a:extLst>
                      <a:ext uri="{0D108BD9-81ED-4DB2-BD59-A6C34878D82A}">
                        <a16:rowId xmlns:a16="http://schemas.microsoft.com/office/drawing/2014/main" val="4245385392"/>
                      </a:ext>
                    </a:extLst>
                  </a:tr>
                </a:tbl>
              </a:graphicData>
            </a:graphic>
          </p:graphicFrame>
        </mc:Fallback>
      </mc:AlternateContent>
      <p:sp>
        <p:nvSpPr>
          <p:cNvPr id="17" name="TextBox 16">
            <a:extLst>
              <a:ext uri="{FF2B5EF4-FFF2-40B4-BE49-F238E27FC236}">
                <a16:creationId xmlns:a16="http://schemas.microsoft.com/office/drawing/2014/main" id="{D0FAE407-E9D0-4358-B606-573471877670}"/>
              </a:ext>
            </a:extLst>
          </p:cNvPr>
          <p:cNvSpPr txBox="1"/>
          <p:nvPr/>
        </p:nvSpPr>
        <p:spPr>
          <a:xfrm>
            <a:off x="3451860" y="3345180"/>
            <a:ext cx="6408420" cy="2585323"/>
          </a:xfrm>
          <a:prstGeom prst="rect">
            <a:avLst/>
          </a:prstGeom>
          <a:noFill/>
        </p:spPr>
        <p:txBody>
          <a:bodyPr wrap="square" rtlCol="0">
            <a:spAutoFit/>
          </a:bodyPr>
          <a:lstStyle/>
          <a:p>
            <a:pPr marL="285750" indent="-285750">
              <a:buFont typeface="Arial" panose="020B0604020202020204" pitchFamily="34" charset="0"/>
              <a:buChar char="•"/>
            </a:pPr>
            <a:r>
              <a:rPr lang="nb-NO" dirty="0" err="1"/>
              <a:t>Can</a:t>
            </a:r>
            <a:r>
              <a:rPr lang="nb-NO" dirty="0"/>
              <a:t> </a:t>
            </a:r>
            <a:r>
              <a:rPr lang="nb-NO" dirty="0" err="1"/>
              <a:t>the</a:t>
            </a:r>
            <a:r>
              <a:rPr lang="nb-NO" dirty="0"/>
              <a:t> </a:t>
            </a:r>
            <a:r>
              <a:rPr lang="nb-NO" dirty="0" err="1"/>
              <a:t>machine</a:t>
            </a:r>
            <a:r>
              <a:rPr lang="nb-NO" dirty="0"/>
              <a:t> </a:t>
            </a:r>
            <a:r>
              <a:rPr lang="nb-NO" dirty="0" err="1"/>
              <a:t>learning</a:t>
            </a:r>
            <a:r>
              <a:rPr lang="nb-NO" dirty="0"/>
              <a:t> </a:t>
            </a:r>
            <a:r>
              <a:rPr lang="nb-NO" dirty="0" err="1"/>
              <a:t>learn</a:t>
            </a:r>
            <a:r>
              <a:rPr lang="nb-NO" dirty="0"/>
              <a:t> </a:t>
            </a:r>
            <a:r>
              <a:rPr lang="nb-NO" dirty="0" err="1"/>
              <a:t>better</a:t>
            </a:r>
            <a:r>
              <a:rPr lang="nb-NO" dirty="0"/>
              <a:t> </a:t>
            </a:r>
            <a:r>
              <a:rPr lang="nb-NO" dirty="0" err="1"/>
              <a:t>attributes</a:t>
            </a:r>
            <a:r>
              <a:rPr lang="nb-NO" dirty="0"/>
              <a:t> </a:t>
            </a:r>
            <a:r>
              <a:rPr lang="nb-NO" dirty="0" err="1"/>
              <a:t>than</a:t>
            </a:r>
            <a:r>
              <a:rPr lang="nb-NO" dirty="0"/>
              <a:t> </a:t>
            </a:r>
            <a:r>
              <a:rPr lang="nb-NO" dirty="0" err="1"/>
              <a:t>the</a:t>
            </a:r>
            <a:r>
              <a:rPr lang="nb-NO" dirty="0"/>
              <a:t> </a:t>
            </a:r>
            <a:r>
              <a:rPr lang="nb-NO" dirty="0" err="1"/>
              <a:t>ones</a:t>
            </a:r>
            <a:r>
              <a:rPr lang="nb-NO" dirty="0"/>
              <a:t> used for </a:t>
            </a:r>
            <a:r>
              <a:rPr lang="nb-NO" dirty="0" err="1"/>
              <a:t>prediction</a:t>
            </a:r>
            <a:r>
              <a:rPr lang="nb-NO" dirty="0"/>
              <a:t> </a:t>
            </a:r>
            <a:r>
              <a:rPr lang="nb-NO" dirty="0" err="1"/>
              <a:t>on</a:t>
            </a:r>
            <a:r>
              <a:rPr lang="nb-NO" dirty="0"/>
              <a:t> TNW?</a:t>
            </a:r>
          </a:p>
          <a:p>
            <a:pPr marL="742950" lvl="1" indent="-285750">
              <a:buFont typeface="Arial" panose="020B0604020202020204" pitchFamily="34" charset="0"/>
              <a:buChar char="•"/>
            </a:pPr>
            <a:r>
              <a:rPr lang="en-GB" dirty="0"/>
              <a:t>Using attributes for AI inversion</a:t>
            </a:r>
          </a:p>
          <a:p>
            <a:pPr lvl="1"/>
            <a:endParaRPr lang="en-GB" dirty="0"/>
          </a:p>
          <a:p>
            <a:pPr marL="285750" indent="-285750">
              <a:buFont typeface="Arial" panose="020B0604020202020204" pitchFamily="34" charset="0"/>
              <a:buChar char="•"/>
            </a:pPr>
            <a:r>
              <a:rPr lang="en-GB" dirty="0"/>
              <a:t>Will need to use Random Forest, for comparison</a:t>
            </a:r>
          </a:p>
          <a:p>
            <a:pPr marL="742950" lvl="1" indent="-285750">
              <a:buFont typeface="Arial" panose="020B0604020202020204" pitchFamily="34" charset="0"/>
              <a:buChar char="•"/>
            </a:pPr>
            <a:r>
              <a:rPr lang="en-GB" dirty="0"/>
              <a:t>Want to use </a:t>
            </a:r>
            <a:r>
              <a:rPr lang="en-GB" b="1" dirty="0"/>
              <a:t>gradient boosted tree model</a:t>
            </a:r>
            <a:r>
              <a:rPr lang="en-GB" dirty="0"/>
              <a:t>, because of </a:t>
            </a:r>
            <a:r>
              <a:rPr lang="en-GB" dirty="0" err="1"/>
              <a:t>Keras</a:t>
            </a:r>
            <a:r>
              <a:rPr lang="en-GB" dirty="0"/>
              <a:t> compatibility</a:t>
            </a:r>
          </a:p>
          <a:p>
            <a:pPr marL="742950" lvl="1" indent="-285750">
              <a:buFont typeface="Arial" panose="020B0604020202020204" pitchFamily="34" charset="0"/>
              <a:buChar char="•"/>
            </a:pPr>
            <a:r>
              <a:rPr lang="en-GB" dirty="0"/>
              <a:t>May be possible to train the feature recognition on CPT gradients</a:t>
            </a:r>
          </a:p>
        </p:txBody>
      </p:sp>
      <p:cxnSp>
        <p:nvCxnSpPr>
          <p:cNvPr id="19" name="Straight Arrow Connector 18">
            <a:extLst>
              <a:ext uri="{FF2B5EF4-FFF2-40B4-BE49-F238E27FC236}">
                <a16:creationId xmlns:a16="http://schemas.microsoft.com/office/drawing/2014/main" id="{F61CA909-67B0-4CD9-A4D4-14157E68E164}"/>
              </a:ext>
            </a:extLst>
          </p:cNvPr>
          <p:cNvCxnSpPr>
            <a:cxnSpLocks/>
            <a:stCxn id="20" idx="0"/>
          </p:cNvCxnSpPr>
          <p:nvPr/>
        </p:nvCxnSpPr>
        <p:spPr>
          <a:xfrm flipH="1" flipV="1">
            <a:off x="2827020" y="5159647"/>
            <a:ext cx="154178" cy="78157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74B699D4-E5A0-42A7-8D3E-4977537A6BB6}"/>
              </a:ext>
            </a:extLst>
          </p:cNvPr>
          <p:cNvSpPr txBox="1"/>
          <p:nvPr/>
        </p:nvSpPr>
        <p:spPr>
          <a:xfrm>
            <a:off x="2066798" y="5941221"/>
            <a:ext cx="1828800" cy="646331"/>
          </a:xfrm>
          <a:prstGeom prst="rect">
            <a:avLst/>
          </a:prstGeom>
          <a:noFill/>
        </p:spPr>
        <p:txBody>
          <a:bodyPr wrap="square" rtlCol="0">
            <a:spAutoFit/>
          </a:bodyPr>
          <a:lstStyle/>
          <a:p>
            <a:r>
              <a:rPr lang="nb-NO" dirty="0"/>
              <a:t>Latent </a:t>
            </a:r>
            <a:r>
              <a:rPr lang="nb-NO" dirty="0" err="1"/>
              <a:t>space</a:t>
            </a:r>
            <a:r>
              <a:rPr lang="nb-NO" dirty="0"/>
              <a:t> </a:t>
            </a:r>
            <a:r>
              <a:rPr lang="nb-NO" dirty="0" err="1"/>
              <a:t>representation</a:t>
            </a:r>
            <a:endParaRPr lang="en-GB" dirty="0"/>
          </a:p>
        </p:txBody>
      </p:sp>
      <p:graphicFrame>
        <p:nvGraphicFramePr>
          <p:cNvPr id="28" name="Table 12">
            <a:extLst>
              <a:ext uri="{FF2B5EF4-FFF2-40B4-BE49-F238E27FC236}">
                <a16:creationId xmlns:a16="http://schemas.microsoft.com/office/drawing/2014/main" id="{E9EFA2DA-B162-4420-818E-C4C7059230D0}"/>
              </a:ext>
            </a:extLst>
          </p:cNvPr>
          <p:cNvGraphicFramePr>
            <a:graphicFrameLocks noGrp="1"/>
          </p:cNvGraphicFramePr>
          <p:nvPr>
            <p:extLst>
              <p:ext uri="{D42A27DB-BD31-4B8C-83A1-F6EECF244321}">
                <p14:modId xmlns:p14="http://schemas.microsoft.com/office/powerpoint/2010/main" val="3454543590"/>
              </p:ext>
            </p:extLst>
          </p:nvPr>
        </p:nvGraphicFramePr>
        <p:xfrm>
          <a:off x="2522918" y="2720800"/>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29" name="Table 12">
            <a:extLst>
              <a:ext uri="{FF2B5EF4-FFF2-40B4-BE49-F238E27FC236}">
                <a16:creationId xmlns:a16="http://schemas.microsoft.com/office/drawing/2014/main" id="{D8B54B5B-207A-4D3B-A7F8-29357B9145C3}"/>
              </a:ext>
            </a:extLst>
          </p:cNvPr>
          <p:cNvGraphicFramePr>
            <a:graphicFrameLocks noGrp="1"/>
          </p:cNvGraphicFramePr>
          <p:nvPr>
            <p:extLst>
              <p:ext uri="{D42A27DB-BD31-4B8C-83A1-F6EECF244321}">
                <p14:modId xmlns:p14="http://schemas.microsoft.com/office/powerpoint/2010/main" val="2098033471"/>
              </p:ext>
            </p:extLst>
          </p:nvPr>
        </p:nvGraphicFramePr>
        <p:xfrm>
          <a:off x="2064638" y="2848432"/>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30" name="Table 29">
            <a:extLst>
              <a:ext uri="{FF2B5EF4-FFF2-40B4-BE49-F238E27FC236}">
                <a16:creationId xmlns:a16="http://schemas.microsoft.com/office/drawing/2014/main" id="{E5D5649F-3403-408E-A373-37B47075770D}"/>
              </a:ext>
            </a:extLst>
          </p:cNvPr>
          <p:cNvGraphicFramePr>
            <a:graphicFrameLocks noGrp="1"/>
          </p:cNvGraphicFramePr>
          <p:nvPr>
            <p:extLst>
              <p:ext uri="{D42A27DB-BD31-4B8C-83A1-F6EECF244321}">
                <p14:modId xmlns:p14="http://schemas.microsoft.com/office/powerpoint/2010/main" val="1094755894"/>
              </p:ext>
            </p:extLst>
          </p:nvPr>
        </p:nvGraphicFramePr>
        <p:xfrm>
          <a:off x="1606358" y="3010962"/>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31" name="Table 12">
            <a:extLst>
              <a:ext uri="{FF2B5EF4-FFF2-40B4-BE49-F238E27FC236}">
                <a16:creationId xmlns:a16="http://schemas.microsoft.com/office/drawing/2014/main" id="{8FADB94D-43B7-4C00-B2C9-C586E5D813BC}"/>
              </a:ext>
            </a:extLst>
          </p:cNvPr>
          <p:cNvGraphicFramePr>
            <a:graphicFrameLocks noGrp="1"/>
          </p:cNvGraphicFramePr>
          <p:nvPr>
            <p:extLst>
              <p:ext uri="{D42A27DB-BD31-4B8C-83A1-F6EECF244321}">
                <p14:modId xmlns:p14="http://schemas.microsoft.com/office/powerpoint/2010/main" val="22597327"/>
              </p:ext>
            </p:extLst>
          </p:nvPr>
        </p:nvGraphicFramePr>
        <p:xfrm>
          <a:off x="1148078" y="317950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cxnSp>
        <p:nvCxnSpPr>
          <p:cNvPr id="32" name="Straight Arrow Connector 31">
            <a:extLst>
              <a:ext uri="{FF2B5EF4-FFF2-40B4-BE49-F238E27FC236}">
                <a16:creationId xmlns:a16="http://schemas.microsoft.com/office/drawing/2014/main" id="{C747AA17-0E0C-4722-B7CE-949D43D2CC57}"/>
              </a:ext>
            </a:extLst>
          </p:cNvPr>
          <p:cNvCxnSpPr/>
          <p:nvPr/>
        </p:nvCxnSpPr>
        <p:spPr>
          <a:xfrm flipV="1">
            <a:off x="1148078" y="2538837"/>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ED032BA-0514-4B5C-AD45-B62EC2444BEC}"/>
              </a:ext>
            </a:extLst>
          </p:cNvPr>
          <p:cNvSpPr txBox="1"/>
          <p:nvPr/>
        </p:nvSpPr>
        <p:spPr>
          <a:xfrm>
            <a:off x="819418" y="2337501"/>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500000"/>
                          </a:stretch>
                        </a:blipFill>
                      </a:tcPr>
                    </a:tc>
                    <a:extLst>
                      <a:ext uri="{0D108BD9-81ED-4DB2-BD59-A6C34878D82A}">
                        <a16:rowId xmlns:a16="http://schemas.microsoft.com/office/drawing/2014/main" val="3063768554"/>
                      </a:ext>
                    </a:extLst>
                  </a:tr>
                </a:tbl>
              </a:graphicData>
            </a:graphic>
          </p:graphicFrame>
        </mc:Fallback>
      </mc:AlternateContent>
    </p:spTree>
    <p:extLst>
      <p:ext uri="{BB962C8B-B14F-4D97-AF65-F5344CB8AC3E}">
        <p14:creationId xmlns:p14="http://schemas.microsoft.com/office/powerpoint/2010/main" val="10853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806F-71D6-42D7-905C-16CB4E29A572}"/>
              </a:ext>
            </a:extLst>
          </p:cNvPr>
          <p:cNvSpPr>
            <a:spLocks noGrp="1"/>
          </p:cNvSpPr>
          <p:nvPr>
            <p:ph type="title"/>
          </p:nvPr>
        </p:nvSpPr>
        <p:spPr/>
        <p:txBody>
          <a:bodyPr/>
          <a:lstStyle/>
          <a:p>
            <a:r>
              <a:rPr lang="nb-NO" dirty="0"/>
              <a:t>CPT </a:t>
            </a:r>
            <a:r>
              <a:rPr lang="nb-NO" dirty="0" err="1"/>
              <a:t>prediction</a:t>
            </a:r>
            <a:r>
              <a:rPr lang="nb-NO" dirty="0"/>
              <a:t> </a:t>
            </a:r>
            <a:r>
              <a:rPr lang="nb-NO" dirty="0" err="1"/>
              <a:t>with</a:t>
            </a:r>
            <a:r>
              <a:rPr lang="nb-NO" dirty="0"/>
              <a:t> </a:t>
            </a:r>
            <a:r>
              <a:rPr lang="nb-NO" dirty="0" err="1"/>
              <a:t>Seismic</a:t>
            </a:r>
            <a:r>
              <a:rPr lang="nb-NO" dirty="0"/>
              <a:t> </a:t>
            </a:r>
            <a:r>
              <a:rPr lang="nb-NO" dirty="0" err="1"/>
              <a:t>Attributes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07B80A-8765-49AC-A46D-C59A36215976}"/>
                  </a:ext>
                </a:extLst>
              </p:cNvPr>
              <p:cNvSpPr>
                <a:spLocks noGrp="1"/>
              </p:cNvSpPr>
              <p:nvPr>
                <p:ph idx="1"/>
              </p:nvPr>
            </p:nvSpPr>
            <p:spPr>
              <a:xfrm>
                <a:off x="913794" y="2076450"/>
                <a:ext cx="11087705" cy="4171950"/>
              </a:xfrm>
            </p:spPr>
            <p:txBody>
              <a:bodyPr>
                <a:noAutofit/>
              </a:bodyPr>
              <a:lstStyle/>
              <a:p>
                <a14:m>
                  <m:oMath xmlns:m="http://schemas.openxmlformats.org/officeDocument/2006/math">
                    <m:sSub>
                      <m:sSubPr>
                        <m:ctrlPr>
                          <a:rPr lang="nb-NO" sz="1800" b="0" i="1" smtClean="0">
                            <a:latin typeface="Cambria Math" panose="02040503050406030204" pitchFamily="18" charset="0"/>
                          </a:rPr>
                        </m:ctrlPr>
                      </m:sSubPr>
                      <m:e>
                        <m:r>
                          <m:rPr>
                            <m:nor/>
                          </m:rPr>
                          <a:rPr lang="en-GB" sz="1800" dirty="0"/>
                          <m:t>x</m:t>
                        </m:r>
                        <m:r>
                          <m:rPr>
                            <m:nor/>
                          </m:rPr>
                          <a:rPr lang="en-GB" sz="1800" dirty="0"/>
                          <m:t>, </m:t>
                        </m:r>
                        <m:r>
                          <m:rPr>
                            <m:nor/>
                          </m:rPr>
                          <a:rPr lang="en-GB" sz="1800" dirty="0"/>
                          <m:t>y</m:t>
                        </m:r>
                        <m:r>
                          <m:rPr>
                            <m:nor/>
                          </m:rPr>
                          <a:rPr lang="nb-NO" sz="1800" b="0" i="0" dirty="0" smtClean="0"/>
                          <m:t>,</m:t>
                        </m:r>
                        <m:r>
                          <m:rPr>
                            <m:nor/>
                          </m:rPr>
                          <a:rPr lang="en-GB" sz="1800" dirty="0"/>
                          <m:t> </m:t>
                        </m:r>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𝑏𝑠𝑓</m:t>
                        </m:r>
                      </m:sub>
                    </m:sSub>
                  </m:oMath>
                </a14:m>
                <a:r>
                  <a:rPr lang="en-GB" sz="1600" dirty="0"/>
                  <a:t>, </a:t>
                </a:r>
                <a14:m>
                  <m:oMath xmlns:m="http://schemas.openxmlformats.org/officeDocument/2006/math">
                    <m:sSub>
                      <m:sSubPr>
                        <m:ctrlPr>
                          <a:rPr lang="nb-NO" sz="1800" i="1">
                            <a:latin typeface="Cambria Math" panose="02040503050406030204" pitchFamily="18" charset="0"/>
                          </a:rPr>
                        </m:ctrlPr>
                      </m:sSubPr>
                      <m:e>
                        <m:r>
                          <a:rPr lang="nb-NO" sz="1800" i="1">
                            <a:latin typeface="Cambria Math" panose="02040503050406030204" pitchFamily="18" charset="0"/>
                          </a:rPr>
                          <m:t>𝑧</m:t>
                        </m:r>
                      </m:e>
                      <m:sub>
                        <m:r>
                          <a:rPr lang="nb-NO" sz="1800" i="1">
                            <a:latin typeface="Cambria Math" panose="02040503050406030204" pitchFamily="18" charset="0"/>
                          </a:rPr>
                          <m:t>𝑏𝑠𝑙</m:t>
                        </m:r>
                      </m:sub>
                    </m:sSub>
                  </m:oMath>
                </a14:m>
                <a:r>
                  <a:rPr lang="en-GB" sz="1600" dirty="0"/>
                  <a:t>, </a:t>
                </a:r>
              </a:p>
              <a:p>
                <a14:m>
                  <m:oMath xmlns:m="http://schemas.openxmlformats.org/officeDocument/2006/math">
                    <m:r>
                      <a:rPr lang="nb-NO" sz="1800" b="0" i="1" smtClean="0">
                        <a:latin typeface="Cambria Math" panose="02040503050406030204" pitchFamily="18" charset="0"/>
                      </a:rPr>
                      <m:t>𝑠𝑒𝑖𝑠</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𝑎𝑚𝑝</m:t>
                    </m:r>
                  </m:oMath>
                </a14:m>
                <a:r>
                  <a:rPr lang="en-GB" sz="1600" dirty="0"/>
                  <a:t> </a:t>
                </a:r>
              </a:p>
              <a:p>
                <a14:m>
                  <m:oMath xmlns:m="http://schemas.openxmlformats.org/officeDocument/2006/math">
                    <m:r>
                      <a:rPr lang="nb-NO" sz="1600" b="0" i="1" smtClean="0">
                        <a:latin typeface="Cambria Math" panose="02040503050406030204" pitchFamily="18" charset="0"/>
                      </a:rPr>
                      <m:t>𝑒𝑛𝑒𝑟𝑔𝑦</m:t>
                    </m:r>
                    <m:r>
                      <a:rPr lang="nb-NO" sz="1600" b="0" i="1" smtClean="0">
                        <a:latin typeface="Cambria Math" panose="02040503050406030204" pitchFamily="18" charset="0"/>
                      </a:rPr>
                      <m:t>, </m:t>
                    </m:r>
                    <m:r>
                      <a:rPr lang="nb-NO" sz="1600" b="0" i="1" smtClean="0">
                        <a:latin typeface="Cambria Math" panose="02040503050406030204" pitchFamily="18" charset="0"/>
                      </a:rPr>
                      <m:t>𝑐𝑢𝑚𝑢𝑙𝑎𝑡𝑖𝑣𝑒</m:t>
                    </m:r>
                    <m:r>
                      <m:rPr>
                        <m:lit/>
                      </m:rPr>
                      <a:rPr lang="nb-NO" sz="1600" b="0" i="1" smtClean="0">
                        <a:latin typeface="Cambria Math" panose="02040503050406030204" pitchFamily="18" charset="0"/>
                      </a:rPr>
                      <m:t>_</m:t>
                    </m:r>
                    <m:r>
                      <a:rPr lang="nb-NO" sz="1600" b="0" i="1" smtClean="0">
                        <a:latin typeface="Cambria Math" panose="02040503050406030204" pitchFamily="18" charset="0"/>
                      </a:rPr>
                      <m:t>𝑒𝑛𝑒𝑟𝑔𝑦</m:t>
                    </m:r>
                  </m:oMath>
                </a14:m>
                <a:endParaRPr lang="en-GB" sz="1600" dirty="0"/>
              </a:p>
              <a:p>
                <a14:m>
                  <m:oMath xmlns:m="http://schemas.openxmlformats.org/officeDocument/2006/math">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𝑉</m:t>
                        </m:r>
                      </m:e>
                      <m:sub>
                        <m:r>
                          <a:rPr lang="nb-NO" sz="1800" b="0" i="1" smtClean="0">
                            <a:latin typeface="Cambria Math" panose="02040503050406030204" pitchFamily="18" charset="0"/>
                          </a:rPr>
                          <m:t>𝑝</m:t>
                        </m:r>
                      </m:sub>
                    </m:sSub>
                  </m:oMath>
                </a14:m>
                <a:endParaRPr lang="en-GB" sz="1600" dirty="0"/>
              </a:p>
              <a:p>
                <a14:m>
                  <m:oMath xmlns:m="http://schemas.openxmlformats.org/officeDocument/2006/math">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𝑄</m:t>
                        </m:r>
                      </m:e>
                      <m:sub>
                        <m:r>
                          <a:rPr lang="nb-NO" sz="1800" b="0" i="1" smtClean="0">
                            <a:latin typeface="Cambria Math" panose="02040503050406030204" pitchFamily="18" charset="0"/>
                          </a:rPr>
                          <m:t>𝑝</m:t>
                        </m:r>
                      </m:sub>
                    </m:sSub>
                  </m:oMath>
                </a14:m>
                <a:endParaRPr lang="en-GB" sz="1600" dirty="0"/>
              </a:p>
              <a:p>
                <a14:m>
                  <m:oMath xmlns:m="http://schemas.openxmlformats.org/officeDocument/2006/math">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𝑒𝑛𝑣𝑒𝑙𝑜𝑝𝑒</m:t>
                    </m:r>
                  </m:oMath>
                </a14:m>
                <a:endParaRPr lang="en-GB" sz="1600" dirty="0"/>
              </a:p>
              <a:p>
                <a14:m>
                  <m:oMath xmlns:m="http://schemas.openxmlformats.org/officeDocument/2006/math">
                    <m:r>
                      <a:rPr lang="nb-NO" sz="1800" b="0" i="1" smtClean="0">
                        <a:latin typeface="Cambria Math" panose="02040503050406030204" pitchFamily="18" charset="0"/>
                      </a:rPr>
                      <m:t>𝐴𝐼</m:t>
                    </m:r>
                  </m:oMath>
                </a14:m>
                <a:endParaRPr lang="en-GB" sz="1600" dirty="0"/>
              </a:p>
              <a:p>
                <a14:m>
                  <m:oMath xmlns:m="http://schemas.openxmlformats.org/officeDocument/2006/math">
                    <m:r>
                      <a:rPr lang="nb-NO" sz="1800" b="0" i="1" smtClean="0">
                        <a:latin typeface="Cambria Math" panose="02040503050406030204" pitchFamily="18" charset="0"/>
                      </a:rPr>
                      <m:t>𝑠𝑜𝑖𝑙</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𝑢𝑛𝑖𝑡</m:t>
                    </m:r>
                  </m:oMath>
                </a14:m>
                <a:endParaRPr lang="en-GB" sz="1600" dirty="0"/>
              </a:p>
            </p:txBody>
          </p:sp>
        </mc:Choice>
        <mc:Fallback xmlns="">
          <p:sp>
            <p:nvSpPr>
              <p:cNvPr id="3" name="Content Placeholder 2">
                <a:extLst>
                  <a:ext uri="{FF2B5EF4-FFF2-40B4-BE49-F238E27FC236}">
                    <a16:creationId xmlns:a16="http://schemas.microsoft.com/office/drawing/2014/main" id="{EF07B80A-8765-49AC-A46D-C59A36215976}"/>
                  </a:ext>
                </a:extLst>
              </p:cNvPr>
              <p:cNvSpPr>
                <a:spLocks noGrp="1" noRot="1" noChangeAspect="1" noMove="1" noResize="1" noEditPoints="1" noAdjustHandles="1" noChangeArrowheads="1" noChangeShapeType="1" noTextEdit="1"/>
              </p:cNvSpPr>
              <p:nvPr>
                <p:ph idx="1"/>
              </p:nvPr>
            </p:nvSpPr>
            <p:spPr>
              <a:xfrm>
                <a:off x="913794" y="2076450"/>
                <a:ext cx="11087705" cy="4171950"/>
              </a:xfrm>
              <a:blipFill>
                <a:blip r:embed="rId2"/>
                <a:stretch>
                  <a:fillRect/>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6C1947-7648-46CC-9495-A200B425B454}"/>
              </a:ext>
            </a:extLst>
          </p:cNvPr>
          <p:cNvPicPr>
            <a:picLocks noChangeAspect="1"/>
          </p:cNvPicPr>
          <p:nvPr/>
        </p:nvPicPr>
        <p:blipFill>
          <a:blip r:embed="rId3"/>
          <a:stretch>
            <a:fillRect/>
          </a:stretch>
        </p:blipFill>
        <p:spPr>
          <a:xfrm>
            <a:off x="6314771" y="2079270"/>
            <a:ext cx="5154098" cy="26994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2936EE-7FE0-4BF6-9E72-F0806F1BC83F}"/>
                  </a:ext>
                </a:extLst>
              </p:cNvPr>
              <p:cNvSpPr txBox="1"/>
              <p:nvPr/>
            </p:nvSpPr>
            <p:spPr>
              <a:xfrm>
                <a:off x="-348527" y="6252284"/>
                <a:ext cx="12878406" cy="411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1800" b="0" i="1" smtClean="0">
                          <a:latin typeface="Cambria Math" panose="02040503050406030204" pitchFamily="18" charset="0"/>
                        </a:rPr>
                        <m:t>𝐹</m:t>
                      </m:r>
                      <m:d>
                        <m:dPr>
                          <m:ctrlPr>
                            <a:rPr lang="nb-NO" sz="1800" b="0" i="1" smtClean="0">
                              <a:latin typeface="Cambria Math" panose="02040503050406030204" pitchFamily="18" charset="0"/>
                            </a:rPr>
                          </m:ctrlPr>
                        </m:dPr>
                        <m:e>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𝑏𝑠𝑓</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𝑏𝑠𝑙</m:t>
                              </m:r>
                            </m:sub>
                          </m:sSub>
                          <m:r>
                            <a:rPr lang="nb-NO" sz="1800" b="0" i="1" smtClean="0">
                              <a:latin typeface="Cambria Math" panose="02040503050406030204" pitchFamily="18" charset="0"/>
                            </a:rPr>
                            <m:t>, </m:t>
                          </m:r>
                          <m:r>
                            <a:rPr lang="nb-NO" sz="1800" b="0" i="1" smtClean="0">
                              <a:latin typeface="Cambria Math" panose="02040503050406030204" pitchFamily="18" charset="0"/>
                            </a:rPr>
                            <m:t>𝑠𝑒𝑖𝑠</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𝑎𝑚𝑝</m:t>
                          </m:r>
                          <m:r>
                            <a:rPr lang="nb-NO" sz="1800" b="0" i="1" smtClean="0">
                              <a:latin typeface="Cambria Math" panose="02040503050406030204" pitchFamily="18" charset="0"/>
                            </a:rPr>
                            <m:t>, </m:t>
                          </m:r>
                          <m:r>
                            <a:rPr lang="nb-NO" sz="1800" b="0" i="1" smtClean="0">
                              <a:latin typeface="Cambria Math" panose="02040503050406030204" pitchFamily="18" charset="0"/>
                            </a:rPr>
                            <m:t>𝑒𝑛𝑒𝑟𝑔𝑦</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𝑒𝑛𝑒𝑟𝑔𝑦</m:t>
                          </m:r>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𝑉</m:t>
                              </m:r>
                            </m:e>
                            <m:sub>
                              <m:r>
                                <a:rPr lang="nb-NO" sz="1800" b="0" i="1" smtClean="0">
                                  <a:latin typeface="Cambria Math" panose="02040503050406030204" pitchFamily="18" charset="0"/>
                                </a:rPr>
                                <m:t>𝑝</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𝑄</m:t>
                              </m:r>
                            </m:e>
                            <m:sub>
                              <m:r>
                                <a:rPr lang="nb-NO" sz="1800" b="0" i="1" smtClean="0">
                                  <a:latin typeface="Cambria Math" panose="02040503050406030204" pitchFamily="18" charset="0"/>
                                </a:rPr>
                                <m:t>𝑝</m:t>
                              </m:r>
                            </m:sub>
                          </m:sSub>
                          <m:r>
                            <a:rPr lang="nb-NO" sz="1800" b="0" i="1" smtClean="0">
                              <a:latin typeface="Cambria Math" panose="02040503050406030204" pitchFamily="18" charset="0"/>
                            </a:rPr>
                            <m:t>, </m:t>
                          </m:r>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𝐴𝐼</m:t>
                          </m:r>
                          <m:r>
                            <a:rPr lang="nb-NO" sz="1800" b="0" i="1" smtClean="0">
                              <a:latin typeface="Cambria Math" panose="02040503050406030204" pitchFamily="18" charset="0"/>
                            </a:rPr>
                            <m:t>, </m:t>
                          </m:r>
                          <m:r>
                            <a:rPr lang="nb-NO" sz="1800" b="0" i="1" smtClean="0">
                              <a:latin typeface="Cambria Math" panose="02040503050406030204" pitchFamily="18" charset="0"/>
                            </a:rPr>
                            <m:t>𝑠𝑜𝑖𝑙</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𝑢𝑛𝑖𝑡</m:t>
                          </m:r>
                        </m:e>
                      </m:d>
                      <m:r>
                        <a:rPr lang="nb-NO" sz="1800" b="0" i="1" smtClean="0">
                          <a:latin typeface="Cambria Math" panose="02040503050406030204" pitchFamily="18" charset="0"/>
                        </a:rPr>
                        <m:t>=</m:t>
                      </m:r>
                      <m:d>
                        <m:dPr>
                          <m:ctrlPr>
                            <a:rPr lang="nb-NO" sz="1800" b="0" i="1" smtClean="0">
                              <a:latin typeface="Cambria Math" panose="02040503050406030204" pitchFamily="18" charset="0"/>
                            </a:rPr>
                          </m:ctrlPr>
                        </m:dPr>
                        <m:e>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𝑞</m:t>
                              </m:r>
                            </m:e>
                            <m:sub>
                              <m:r>
                                <a:rPr lang="nb-NO" sz="1800" b="0" i="1" smtClean="0">
                                  <a:latin typeface="Cambria Math" panose="02040503050406030204" pitchFamily="18" charset="0"/>
                                </a:rPr>
                                <m:t>𝑐</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𝑓</m:t>
                              </m:r>
                            </m:e>
                            <m:sub>
                              <m:r>
                                <a:rPr lang="nb-NO" sz="1800" b="0" i="1" smtClean="0">
                                  <a:latin typeface="Cambria Math" panose="02040503050406030204" pitchFamily="18" charset="0"/>
                                </a:rPr>
                                <m:t>𝑠</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𝑢</m:t>
                              </m:r>
                            </m:e>
                            <m:sub>
                              <m:r>
                                <a:rPr lang="nb-NO" sz="1800" b="0" i="1" smtClean="0">
                                  <a:latin typeface="Cambria Math" panose="02040503050406030204" pitchFamily="18" charset="0"/>
                                </a:rPr>
                                <m:t>2</m:t>
                              </m:r>
                            </m:sub>
                          </m:sSub>
                        </m:e>
                      </m:d>
                    </m:oMath>
                  </m:oMathPara>
                </a14:m>
                <a:endParaRPr lang="en-GB" dirty="0"/>
              </a:p>
            </p:txBody>
          </p:sp>
        </mc:Choice>
        <mc:Fallback xmlns="">
          <p:sp>
            <p:nvSpPr>
              <p:cNvPr id="8" name="TextBox 7">
                <a:extLst>
                  <a:ext uri="{FF2B5EF4-FFF2-40B4-BE49-F238E27FC236}">
                    <a16:creationId xmlns:a16="http://schemas.microsoft.com/office/drawing/2014/main" id="{252936EE-7FE0-4BF6-9E72-F0806F1BC83F}"/>
                  </a:ext>
                </a:extLst>
              </p:cNvPr>
              <p:cNvSpPr txBox="1">
                <a:spLocks noRot="1" noChangeAspect="1" noMove="1" noResize="1" noEditPoints="1" noAdjustHandles="1" noChangeArrowheads="1" noChangeShapeType="1" noTextEdit="1"/>
              </p:cNvSpPr>
              <p:nvPr/>
            </p:nvSpPr>
            <p:spPr>
              <a:xfrm>
                <a:off x="-348527" y="6252284"/>
                <a:ext cx="12878406" cy="411331"/>
              </a:xfrm>
              <a:prstGeom prst="rect">
                <a:avLst/>
              </a:prstGeom>
              <a:blipFill>
                <a:blip r:embed="rId4"/>
                <a:stretch>
                  <a:fillRect b="-5970"/>
                </a:stretch>
              </a:blipFill>
            </p:spPr>
            <p:txBody>
              <a:bodyPr/>
              <a:lstStyle/>
              <a:p>
                <a:r>
                  <a:rPr lang="en-GB">
                    <a:noFill/>
                  </a:rPr>
                  <a:t> </a:t>
                </a:r>
              </a:p>
            </p:txBody>
          </p:sp>
        </mc:Fallback>
      </mc:AlternateContent>
    </p:spTree>
    <p:extLst>
      <p:ext uri="{BB962C8B-B14F-4D97-AF65-F5344CB8AC3E}">
        <p14:creationId xmlns:p14="http://schemas.microsoft.com/office/powerpoint/2010/main" val="197184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71187-D24F-4D00-AE4B-1AF9B99CD725}"/>
              </a:ext>
            </a:extLst>
          </p:cNvPr>
          <p:cNvSpPr>
            <a:spLocks noGrp="1"/>
          </p:cNvSpPr>
          <p:nvPr>
            <p:ph type="title"/>
          </p:nvPr>
        </p:nvSpPr>
        <p:spPr>
          <a:xfrm>
            <a:off x="924443" y="1023257"/>
            <a:ext cx="3732902" cy="4570457"/>
          </a:xfrm>
          <a:effectLst/>
        </p:spPr>
        <p:txBody>
          <a:bodyPr>
            <a:normAutofit/>
          </a:bodyPr>
          <a:lstStyle/>
          <a:p>
            <a:pPr algn="l"/>
            <a:r>
              <a:rPr lang="nb-NO" dirty="0" err="1"/>
              <a:t>Discussion</a:t>
            </a:r>
            <a:r>
              <a:rPr lang="nb-NO" dirty="0"/>
              <a:t> </a:t>
            </a:r>
            <a:r>
              <a:rPr lang="nb-NO" dirty="0" err="1"/>
              <a:t>chapter</a:t>
            </a:r>
            <a:endParaRPr lang="en-GB"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1E9D4-F9FF-4A82-BDB4-F11CE834FC71}"/>
              </a:ext>
            </a:extLst>
          </p:cNvPr>
          <p:cNvSpPr>
            <a:spLocks noGrp="1"/>
          </p:cNvSpPr>
          <p:nvPr>
            <p:ph idx="1"/>
          </p:nvPr>
        </p:nvSpPr>
        <p:spPr>
          <a:xfrm>
            <a:off x="5252560" y="1023257"/>
            <a:ext cx="6025645" cy="4570457"/>
          </a:xfrm>
          <a:effectLst/>
        </p:spPr>
        <p:txBody>
          <a:bodyPr anchor="ctr">
            <a:normAutofit lnSpcReduction="10000"/>
          </a:bodyPr>
          <a:lstStyle/>
          <a:p>
            <a:pPr>
              <a:lnSpc>
                <a:spcPct val="100000"/>
              </a:lnSpc>
            </a:pPr>
            <a:r>
              <a:rPr lang="nb-NO" sz="1900" dirty="0"/>
              <a:t>More units is not </a:t>
            </a:r>
            <a:r>
              <a:rPr lang="nb-NO" sz="1900" dirty="0" err="1"/>
              <a:t>necessarily</a:t>
            </a:r>
            <a:r>
              <a:rPr lang="nb-NO" sz="1900" dirty="0"/>
              <a:t> </a:t>
            </a:r>
            <a:r>
              <a:rPr lang="nb-NO" sz="1900" dirty="0" err="1"/>
              <a:t>better</a:t>
            </a:r>
            <a:r>
              <a:rPr lang="nb-NO" sz="1900" dirty="0"/>
              <a:t> for </a:t>
            </a:r>
            <a:r>
              <a:rPr lang="nb-NO" sz="1900" dirty="0" err="1"/>
              <a:t>prediction</a:t>
            </a:r>
            <a:r>
              <a:rPr lang="nb-NO" sz="1900" dirty="0"/>
              <a:t> </a:t>
            </a:r>
            <a:r>
              <a:rPr lang="nb-NO" sz="1900" dirty="0" err="1"/>
              <a:t>accuracy</a:t>
            </a:r>
            <a:r>
              <a:rPr lang="nb-NO" sz="1900" dirty="0"/>
              <a:t> </a:t>
            </a:r>
            <a:r>
              <a:rPr lang="nb-NO" sz="1900" dirty="0" err="1"/>
              <a:t>with</a:t>
            </a:r>
            <a:r>
              <a:rPr lang="nb-NO" sz="1900" dirty="0"/>
              <a:t> RF</a:t>
            </a:r>
            <a:r>
              <a:rPr lang="en-GB" sz="1900" dirty="0"/>
              <a:t>. Bad units get sampled as much as good ones. Therefore the amount of units provided is of interest. Should I select the same amount as the seismic attributes?</a:t>
            </a:r>
            <a:endParaRPr lang="en-GB" sz="1700" dirty="0"/>
          </a:p>
          <a:p>
            <a:pPr>
              <a:lnSpc>
                <a:spcPct val="100000"/>
              </a:lnSpc>
            </a:pPr>
            <a:r>
              <a:rPr lang="en-GB" sz="1900" dirty="0"/>
              <a:t>The inclusion of </a:t>
            </a:r>
            <a:r>
              <a:rPr lang="en-GB" sz="1900" dirty="0" err="1"/>
              <a:t>neighboring</a:t>
            </a:r>
            <a:r>
              <a:rPr lang="en-GB" sz="1900" dirty="0"/>
              <a:t> traces (2D) is more comparable to 1D when the traces are boiled down to 1 trace for AI</a:t>
            </a:r>
          </a:p>
          <a:p>
            <a:pPr>
              <a:lnSpc>
                <a:spcPct val="100000"/>
              </a:lnSpc>
            </a:pPr>
            <a:r>
              <a:rPr lang="nb-NO" sz="1900" dirty="0"/>
              <a:t>The </a:t>
            </a:r>
            <a:r>
              <a:rPr lang="nb-NO" sz="1900" dirty="0" err="1"/>
              <a:t>reconstruction</a:t>
            </a:r>
            <a:r>
              <a:rPr lang="nb-NO" sz="1900" dirty="0"/>
              <a:t> </a:t>
            </a:r>
            <a:r>
              <a:rPr lang="nb-NO" sz="1900" dirty="0" err="1"/>
              <a:t>module</a:t>
            </a:r>
            <a:r>
              <a:rPr lang="nb-NO" sz="1900" dirty="0"/>
              <a:t> </a:t>
            </a:r>
            <a:r>
              <a:rPr lang="nb-NO" sz="1900" dirty="0" err="1"/>
              <a:t>may</a:t>
            </a:r>
            <a:r>
              <a:rPr lang="nb-NO" sz="1900" dirty="0"/>
              <a:t> not be </a:t>
            </a:r>
            <a:r>
              <a:rPr lang="nb-NO" sz="1900" dirty="0" err="1"/>
              <a:t>useful</a:t>
            </a:r>
            <a:endParaRPr lang="nb-NO" sz="1900" dirty="0"/>
          </a:p>
          <a:p>
            <a:pPr>
              <a:lnSpc>
                <a:spcPct val="100000"/>
              </a:lnSpc>
            </a:pPr>
            <a:r>
              <a:rPr lang="nb-NO" sz="1900" dirty="0" err="1"/>
              <a:t>Growing</a:t>
            </a:r>
            <a:r>
              <a:rPr lang="nb-NO" sz="1900" dirty="0"/>
              <a:t> in </a:t>
            </a:r>
            <a:r>
              <a:rPr lang="nb-NO" sz="1900" dirty="0" err="1"/>
              <a:t>the</a:t>
            </a:r>
            <a:r>
              <a:rPr lang="nb-NO" sz="1900" dirty="0"/>
              <a:t> </a:t>
            </a:r>
            <a:r>
              <a:rPr lang="nb-NO" sz="1900" dirty="0" err="1"/>
              <a:t>amount</a:t>
            </a:r>
            <a:r>
              <a:rPr lang="nb-NO" sz="1900" dirty="0"/>
              <a:t> </a:t>
            </a:r>
            <a:r>
              <a:rPr lang="nb-NO" sz="1900" dirty="0" err="1"/>
              <a:t>of</a:t>
            </a:r>
            <a:r>
              <a:rPr lang="nb-NO" sz="1900" dirty="0"/>
              <a:t> units as </a:t>
            </a:r>
            <a:r>
              <a:rPr lang="nb-NO" sz="1900" dirty="0" err="1"/>
              <a:t>the</a:t>
            </a:r>
            <a:r>
              <a:rPr lang="nb-NO" sz="1900" dirty="0"/>
              <a:t> trace </a:t>
            </a:r>
            <a:r>
              <a:rPr lang="nb-NO" sz="1900" dirty="0" err="1"/>
              <a:t>dimension</a:t>
            </a:r>
            <a:r>
              <a:rPr lang="nb-NO" sz="1900" dirty="0"/>
              <a:t> is </a:t>
            </a:r>
            <a:r>
              <a:rPr lang="nb-NO" sz="1900" dirty="0" err="1"/>
              <a:t>lowered</a:t>
            </a:r>
            <a:r>
              <a:rPr lang="nb-NO" sz="1900" dirty="0"/>
              <a:t> has </a:t>
            </a:r>
            <a:r>
              <a:rPr lang="nb-NO" sz="1900" dirty="0" err="1"/>
              <a:t>been</a:t>
            </a:r>
            <a:r>
              <a:rPr lang="nb-NO" sz="1900" dirty="0"/>
              <a:t> done in </a:t>
            </a:r>
            <a:r>
              <a:rPr lang="nb-NO" sz="1900" dirty="0" err="1"/>
              <a:t>other</a:t>
            </a:r>
            <a:r>
              <a:rPr lang="nb-NO" sz="1900" dirty="0"/>
              <a:t> </a:t>
            </a:r>
            <a:r>
              <a:rPr lang="nb-NO" sz="1900" dirty="0" err="1"/>
              <a:t>papers</a:t>
            </a:r>
            <a:endParaRPr lang="nb-NO" sz="1900" dirty="0"/>
          </a:p>
          <a:p>
            <a:pPr>
              <a:lnSpc>
                <a:spcPct val="100000"/>
              </a:lnSpc>
            </a:pPr>
            <a:r>
              <a:rPr lang="nb-NO" sz="1900" dirty="0" err="1"/>
              <a:t>Increasing</a:t>
            </a:r>
            <a:r>
              <a:rPr lang="nb-NO" sz="1900" dirty="0"/>
              <a:t> </a:t>
            </a:r>
            <a:r>
              <a:rPr lang="nb-NO" sz="1900" dirty="0" err="1"/>
              <a:t>the</a:t>
            </a:r>
            <a:r>
              <a:rPr lang="nb-NO" sz="1900" dirty="0"/>
              <a:t> </a:t>
            </a:r>
            <a:r>
              <a:rPr lang="nb-NO" sz="1900" dirty="0" err="1"/>
              <a:t>amount</a:t>
            </a:r>
            <a:r>
              <a:rPr lang="nb-NO" sz="1900" dirty="0"/>
              <a:t> </a:t>
            </a:r>
            <a:r>
              <a:rPr lang="nb-NO" sz="1900" dirty="0" err="1"/>
              <a:t>of</a:t>
            </a:r>
            <a:r>
              <a:rPr lang="nb-NO" sz="1900" dirty="0"/>
              <a:t> filters is </a:t>
            </a:r>
            <a:r>
              <a:rPr lang="nb-NO" sz="1900" dirty="0" err="1"/>
              <a:t>incompatible</a:t>
            </a:r>
            <a:r>
              <a:rPr lang="nb-NO" sz="1900" dirty="0"/>
              <a:t> </a:t>
            </a:r>
            <a:r>
              <a:rPr lang="nb-NO" sz="1900" dirty="0" err="1"/>
              <a:t>with</a:t>
            </a:r>
            <a:r>
              <a:rPr lang="nb-NO" sz="1900" dirty="0"/>
              <a:t> skip </a:t>
            </a:r>
            <a:r>
              <a:rPr lang="nb-NO" sz="1900" dirty="0" err="1"/>
              <a:t>connections</a:t>
            </a:r>
            <a:r>
              <a:rPr lang="nb-NO" sz="1900" dirty="0"/>
              <a:t>, </a:t>
            </a:r>
            <a:r>
              <a:rPr lang="nb-NO" sz="1900" dirty="0" err="1"/>
              <a:t>which</a:t>
            </a:r>
            <a:r>
              <a:rPr lang="nb-NO" sz="1900" dirty="0"/>
              <a:t> is </a:t>
            </a:r>
            <a:r>
              <a:rPr lang="nb-NO" sz="1900" dirty="0" err="1"/>
              <a:t>another</a:t>
            </a:r>
            <a:r>
              <a:rPr lang="nb-NO" sz="1900" dirty="0"/>
              <a:t> argument for not </a:t>
            </a:r>
            <a:r>
              <a:rPr lang="nb-NO" sz="1900" dirty="0" err="1"/>
              <a:t>bothering</a:t>
            </a:r>
            <a:r>
              <a:rPr lang="nb-NO" sz="1900" dirty="0"/>
              <a:t> </a:t>
            </a:r>
            <a:r>
              <a:rPr lang="nb-NO" sz="1900" dirty="0" err="1"/>
              <a:t>with</a:t>
            </a:r>
            <a:r>
              <a:rPr lang="nb-NO" sz="1900" dirty="0"/>
              <a:t> </a:t>
            </a:r>
            <a:r>
              <a:rPr lang="nb-NO" sz="1900" dirty="0" err="1"/>
              <a:t>the</a:t>
            </a:r>
            <a:r>
              <a:rPr lang="nb-NO" sz="1900" dirty="0"/>
              <a:t> </a:t>
            </a:r>
            <a:r>
              <a:rPr lang="nb-NO" sz="1900" dirty="0" err="1"/>
              <a:t>seismic</a:t>
            </a:r>
            <a:r>
              <a:rPr lang="nb-NO" sz="1900" dirty="0"/>
              <a:t> </a:t>
            </a:r>
            <a:r>
              <a:rPr lang="nb-NO" sz="1900" dirty="0" err="1"/>
              <a:t>reconstruction</a:t>
            </a:r>
            <a:endParaRPr lang="nb-NO" sz="1900" dirty="0"/>
          </a:p>
        </p:txBody>
      </p:sp>
    </p:spTree>
    <p:extLst>
      <p:ext uri="{BB962C8B-B14F-4D97-AF65-F5344CB8AC3E}">
        <p14:creationId xmlns:p14="http://schemas.microsoft.com/office/powerpoint/2010/main" val="273999531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11008-B4F3-49C3-B4A5-D73CD291C1DD}"/>
              </a:ext>
            </a:extLst>
          </p:cNvPr>
          <p:cNvSpPr>
            <a:spLocks noGrp="1"/>
          </p:cNvSpPr>
          <p:nvPr>
            <p:ph type="title"/>
          </p:nvPr>
        </p:nvSpPr>
        <p:spPr>
          <a:xfrm>
            <a:off x="913795" y="609600"/>
            <a:ext cx="10353762" cy="1257300"/>
          </a:xfrm>
        </p:spPr>
        <p:txBody>
          <a:bodyPr>
            <a:normAutofit/>
          </a:bodyPr>
          <a:lstStyle/>
          <a:p>
            <a:r>
              <a:rPr lang="nb-NO" dirty="0"/>
              <a:t>Transfer </a:t>
            </a:r>
            <a:r>
              <a:rPr lang="nb-NO" dirty="0" err="1"/>
              <a:t>learning</a:t>
            </a:r>
            <a:endParaRPr lang="en-GB" dirty="0"/>
          </a:p>
        </p:txBody>
      </p:sp>
      <p:sp>
        <p:nvSpPr>
          <p:cNvPr id="3" name="Content Placeholder 2">
            <a:extLst>
              <a:ext uri="{FF2B5EF4-FFF2-40B4-BE49-F238E27FC236}">
                <a16:creationId xmlns:a16="http://schemas.microsoft.com/office/drawing/2014/main" id="{DE36735A-EE2E-44C7-BB6C-65EF90C00014}"/>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GB" sz="1900" dirty="0">
                <a:solidFill>
                  <a:schemeClr val="bg1">
                    <a:lumMod val="65000"/>
                    <a:lumOff val="35000"/>
                  </a:schemeClr>
                </a:solidFill>
              </a:rPr>
              <a:t>The regression module processes these activations to produce the final property log at the well position. However, the reconstruction module uses them to reconstruct the input seismic image. This is an example of multitask learning in which the network is learning two tasks at once: property log estimation and seismic input reconstruction. </a:t>
            </a:r>
            <a:r>
              <a:rPr lang="en-GB" sz="1900" dirty="0"/>
              <a:t>By sharing representations between the two tasks, especially if they are related to each other, </a:t>
            </a:r>
            <a:r>
              <a:rPr lang="en-GB" sz="1900" i="1" dirty="0"/>
              <a:t>we bias the network to learn more generalizable features</a:t>
            </a:r>
            <a:r>
              <a:rPr lang="en-GB" sz="1900" dirty="0"/>
              <a:t>.</a:t>
            </a:r>
          </a:p>
          <a:p>
            <a:pPr marL="36900" indent="0">
              <a:lnSpc>
                <a:spcPct val="100000"/>
              </a:lnSpc>
              <a:buNone/>
            </a:pPr>
            <a:r>
              <a:rPr lang="en-GB" sz="1900" dirty="0"/>
              <a:t>- Mustafa et al. 2021</a:t>
            </a:r>
          </a:p>
        </p:txBody>
      </p:sp>
      <p:pic>
        <p:nvPicPr>
          <p:cNvPr id="4" name="Picture 3">
            <a:extLst>
              <a:ext uri="{FF2B5EF4-FFF2-40B4-BE49-F238E27FC236}">
                <a16:creationId xmlns:a16="http://schemas.microsoft.com/office/drawing/2014/main" id="{DCF04C6B-8D47-425F-B8FB-6C6FAF4BD19C}"/>
              </a:ext>
            </a:extLst>
          </p:cNvPr>
          <p:cNvPicPr>
            <a:picLocks noChangeAspect="1"/>
          </p:cNvPicPr>
          <p:nvPr/>
        </p:nvPicPr>
        <p:blipFill>
          <a:blip r:embed="rId3"/>
          <a:stretch>
            <a:fillRect/>
          </a:stretch>
        </p:blipFill>
        <p:spPr>
          <a:xfrm>
            <a:off x="7066560" y="2239535"/>
            <a:ext cx="4065464" cy="3044580"/>
          </a:xfrm>
          <a:prstGeom prst="rect">
            <a:avLst/>
          </a:prstGeom>
        </p:spPr>
      </p:pic>
    </p:spTree>
    <p:extLst>
      <p:ext uri="{BB962C8B-B14F-4D97-AF65-F5344CB8AC3E}">
        <p14:creationId xmlns:p14="http://schemas.microsoft.com/office/powerpoint/2010/main" val="63595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E95-788A-4762-A657-2DA48EA6ACD0}"/>
              </a:ext>
            </a:extLst>
          </p:cNvPr>
          <p:cNvSpPr>
            <a:spLocks noGrp="1"/>
          </p:cNvSpPr>
          <p:nvPr>
            <p:ph type="title"/>
          </p:nvPr>
        </p:nvSpPr>
        <p:spPr/>
        <p:txBody>
          <a:bodyPr/>
          <a:lstStyle/>
          <a:p>
            <a:r>
              <a:rPr lang="nb-NO" dirty="0" err="1"/>
              <a:t>Roadmap</a:t>
            </a:r>
            <a:endParaRPr lang="en-GB" dirty="0"/>
          </a:p>
        </p:txBody>
      </p:sp>
      <p:sp>
        <p:nvSpPr>
          <p:cNvPr id="4" name="Rectangle: Rounded Corners 3">
            <a:extLst>
              <a:ext uri="{FF2B5EF4-FFF2-40B4-BE49-F238E27FC236}">
                <a16:creationId xmlns:a16="http://schemas.microsoft.com/office/drawing/2014/main" id="{63DDB4D0-0376-4B70-B8DA-37CF23C207A3}"/>
              </a:ext>
            </a:extLst>
          </p:cNvPr>
          <p:cNvSpPr/>
          <p:nvPr/>
        </p:nvSpPr>
        <p:spPr>
          <a:xfrm>
            <a:off x="1021404" y="1780162"/>
            <a:ext cx="2422187" cy="10992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err="1"/>
              <a:t>February</a:t>
            </a:r>
            <a:endParaRPr lang="en-GB" dirty="0"/>
          </a:p>
        </p:txBody>
      </p:sp>
      <p:sp>
        <p:nvSpPr>
          <p:cNvPr id="5" name="Rectangle: Rounded Corners 4">
            <a:extLst>
              <a:ext uri="{FF2B5EF4-FFF2-40B4-BE49-F238E27FC236}">
                <a16:creationId xmlns:a16="http://schemas.microsoft.com/office/drawing/2014/main" id="{4EE303E5-24B7-4D3A-AC1B-9C66E86FBBD2}"/>
              </a:ext>
            </a:extLst>
          </p:cNvPr>
          <p:cNvSpPr/>
          <p:nvPr/>
        </p:nvSpPr>
        <p:spPr>
          <a:xfrm>
            <a:off x="4967591" y="1780161"/>
            <a:ext cx="2256817" cy="109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March</a:t>
            </a:r>
            <a:endParaRPr lang="en-GB" dirty="0"/>
          </a:p>
        </p:txBody>
      </p:sp>
      <p:sp>
        <p:nvSpPr>
          <p:cNvPr id="6" name="Rectangle: Rounded Corners 5">
            <a:extLst>
              <a:ext uri="{FF2B5EF4-FFF2-40B4-BE49-F238E27FC236}">
                <a16:creationId xmlns:a16="http://schemas.microsoft.com/office/drawing/2014/main" id="{4603DE5F-FDC8-43BA-8A37-049E35AF5480}"/>
              </a:ext>
            </a:extLst>
          </p:cNvPr>
          <p:cNvSpPr/>
          <p:nvPr/>
        </p:nvSpPr>
        <p:spPr>
          <a:xfrm>
            <a:off x="8482518" y="1780160"/>
            <a:ext cx="2426035" cy="1099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April</a:t>
            </a:r>
            <a:endParaRPr lang="en-GB" dirty="0"/>
          </a:p>
        </p:txBody>
      </p:sp>
      <p:sp>
        <p:nvSpPr>
          <p:cNvPr id="7" name="Rectangle: Rounded Corners 6">
            <a:extLst>
              <a:ext uri="{FF2B5EF4-FFF2-40B4-BE49-F238E27FC236}">
                <a16:creationId xmlns:a16="http://schemas.microsoft.com/office/drawing/2014/main" id="{5DF1B482-3A72-4AFF-B93F-44D57306D10E}"/>
              </a:ext>
            </a:extLst>
          </p:cNvPr>
          <p:cNvSpPr/>
          <p:nvPr/>
        </p:nvSpPr>
        <p:spPr>
          <a:xfrm>
            <a:off x="564204" y="3037462"/>
            <a:ext cx="3472775" cy="3402249"/>
          </a:xfrm>
          <a:prstGeom prst="roundRect">
            <a:avLst>
              <a:gd name="adj" fmla="val 4658"/>
            </a:avLst>
          </a:prstGeom>
          <a:solidFill>
            <a:schemeClr val="accent4">
              <a:alpha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nb-NO" dirty="0"/>
              <a:t>The rest </a:t>
            </a:r>
            <a:r>
              <a:rPr lang="nb-NO" dirty="0" err="1"/>
              <a:t>of</a:t>
            </a:r>
            <a:r>
              <a:rPr lang="nb-NO" dirty="0"/>
              <a:t> </a:t>
            </a:r>
            <a:r>
              <a:rPr lang="nb-NO" dirty="0" err="1"/>
              <a:t>Theory</a:t>
            </a:r>
            <a:r>
              <a:rPr lang="nb-NO" dirty="0"/>
              <a:t> and </a:t>
            </a:r>
            <a:r>
              <a:rPr lang="nb-NO" dirty="0" err="1"/>
              <a:t>method</a:t>
            </a:r>
            <a:r>
              <a:rPr lang="nb-NO" dirty="0"/>
              <a:t> </a:t>
            </a:r>
            <a:r>
              <a:rPr lang="nb-NO" dirty="0" err="1"/>
              <a:t>should</a:t>
            </a:r>
            <a:r>
              <a:rPr lang="nb-NO" dirty="0"/>
              <a:t> be </a:t>
            </a:r>
            <a:r>
              <a:rPr lang="nb-NO" dirty="0" err="1"/>
              <a:t>written</a:t>
            </a:r>
            <a:r>
              <a:rPr lang="nb-NO" dirty="0"/>
              <a:t> </a:t>
            </a:r>
            <a:r>
              <a:rPr lang="nb-NO" dirty="0" err="1"/>
              <a:t>completely</a:t>
            </a:r>
            <a:r>
              <a:rPr lang="nb-NO" dirty="0"/>
              <a:t>. </a:t>
            </a:r>
          </a:p>
          <a:p>
            <a:pPr marL="285750" indent="-285750">
              <a:buFont typeface="Arial" panose="020B0604020202020204" pitchFamily="34" charset="0"/>
              <a:buChar char="•"/>
            </a:pPr>
            <a:r>
              <a:rPr lang="nb-NO" dirty="0" err="1"/>
              <a:t>Everything</a:t>
            </a:r>
            <a:r>
              <a:rPr lang="nb-NO" dirty="0"/>
              <a:t> </a:t>
            </a:r>
            <a:r>
              <a:rPr lang="nb-NO" dirty="0" err="1"/>
              <a:t>should</a:t>
            </a:r>
            <a:r>
              <a:rPr lang="nb-NO" dirty="0"/>
              <a:t> be </a:t>
            </a:r>
            <a:r>
              <a:rPr lang="nb-NO" dirty="0" err="1"/>
              <a:t>set</a:t>
            </a:r>
            <a:r>
              <a:rPr lang="nb-NO" dirty="0"/>
              <a:t> for </a:t>
            </a:r>
            <a:r>
              <a:rPr lang="nb-NO" dirty="0" err="1"/>
              <a:t>acquiring</a:t>
            </a:r>
            <a:r>
              <a:rPr lang="nb-NO" dirty="0"/>
              <a:t> </a:t>
            </a:r>
            <a:r>
              <a:rPr lang="nb-NO" dirty="0" err="1"/>
              <a:t>results</a:t>
            </a:r>
            <a:r>
              <a:rPr lang="nb-NO" dirty="0"/>
              <a:t> in </a:t>
            </a:r>
            <a:r>
              <a:rPr lang="nb-NO" dirty="0" err="1"/>
              <a:t>February</a:t>
            </a:r>
            <a:r>
              <a:rPr lang="nb-NO" dirty="0"/>
              <a:t>.</a:t>
            </a:r>
          </a:p>
          <a:p>
            <a:pPr marL="742950" lvl="1" indent="-285750">
              <a:buFont typeface="Arial" panose="020B0604020202020204" pitchFamily="34" charset="0"/>
              <a:buChar char="•"/>
            </a:pPr>
            <a:r>
              <a:rPr lang="nb-NO" dirty="0"/>
              <a:t>Programming </a:t>
            </a:r>
            <a:r>
              <a:rPr lang="nb-NO" dirty="0" err="1"/>
              <a:t>should</a:t>
            </a:r>
            <a:r>
              <a:rPr lang="nb-NO" dirty="0"/>
              <a:t> be </a:t>
            </a:r>
            <a:r>
              <a:rPr lang="nb-NO" dirty="0" err="1"/>
              <a:t>finished</a:t>
            </a:r>
            <a:endParaRPr lang="nb-NO" dirty="0"/>
          </a:p>
          <a:p>
            <a:pPr marL="285750" indent="-285750">
              <a:buFont typeface="Arial" panose="020B0604020202020204" pitchFamily="34" charset="0"/>
              <a:buChar char="•"/>
            </a:pPr>
            <a:r>
              <a:rPr lang="nb-NO" dirty="0"/>
              <a:t>Regional </a:t>
            </a:r>
            <a:r>
              <a:rPr lang="nb-NO" dirty="0" err="1"/>
              <a:t>geological</a:t>
            </a:r>
            <a:r>
              <a:rPr lang="nb-NO" dirty="0"/>
              <a:t> </a:t>
            </a:r>
            <a:r>
              <a:rPr lang="nb-NO" dirty="0" err="1"/>
              <a:t>description</a:t>
            </a:r>
            <a:endParaRPr lang="nb-NO" dirty="0"/>
          </a:p>
          <a:p>
            <a:pPr marL="285750" indent="-285750">
              <a:buFont typeface="Arial" panose="020B0604020202020204" pitchFamily="34" charset="0"/>
              <a:buChar char="•"/>
            </a:pPr>
            <a:r>
              <a:rPr lang="nb-NO" dirty="0" err="1"/>
              <a:t>Figures</a:t>
            </a:r>
            <a:r>
              <a:rPr lang="nb-NO" dirty="0"/>
              <a:t> must be </a:t>
            </a:r>
            <a:r>
              <a:rPr lang="nb-NO" dirty="0" err="1"/>
              <a:t>made</a:t>
            </a:r>
            <a:r>
              <a:rPr lang="nb-NO" dirty="0"/>
              <a:t>. Or </a:t>
            </a:r>
            <a:r>
              <a:rPr lang="nb-NO" dirty="0" err="1"/>
              <a:t>rcParams</a:t>
            </a:r>
            <a:r>
              <a:rPr lang="nb-NO" dirty="0"/>
              <a:t> </a:t>
            </a:r>
            <a:r>
              <a:rPr lang="nb-NO" dirty="0" err="1"/>
              <a:t>set</a:t>
            </a:r>
            <a:r>
              <a:rPr lang="nb-NO" dirty="0"/>
              <a:t> up for </a:t>
            </a:r>
            <a:r>
              <a:rPr lang="nb-NO" dirty="0" err="1"/>
              <a:t>result</a:t>
            </a:r>
            <a:r>
              <a:rPr lang="nb-NO" dirty="0"/>
              <a:t> plots.</a:t>
            </a:r>
            <a:endParaRPr lang="en-GB" dirty="0"/>
          </a:p>
        </p:txBody>
      </p:sp>
      <p:sp>
        <p:nvSpPr>
          <p:cNvPr id="8" name="Rectangle: Rounded Corners 7">
            <a:extLst>
              <a:ext uri="{FF2B5EF4-FFF2-40B4-BE49-F238E27FC236}">
                <a16:creationId xmlns:a16="http://schemas.microsoft.com/office/drawing/2014/main" id="{E6309E1F-2471-4E38-9869-B68E9BCBF164}"/>
              </a:ext>
            </a:extLst>
          </p:cNvPr>
          <p:cNvSpPr/>
          <p:nvPr/>
        </p:nvSpPr>
        <p:spPr>
          <a:xfrm>
            <a:off x="4309353" y="3037462"/>
            <a:ext cx="3560324" cy="3402249"/>
          </a:xfrm>
          <a:prstGeom prst="roundRect">
            <a:avLst>
              <a:gd name="adj" fmla="val 4575"/>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b-NO" dirty="0" err="1"/>
              <a:t>Results</a:t>
            </a:r>
            <a:r>
              <a:rPr lang="nb-NO" dirty="0"/>
              <a:t> </a:t>
            </a:r>
            <a:r>
              <a:rPr lang="nb-NO" dirty="0" err="1"/>
              <a:t>should</a:t>
            </a:r>
            <a:r>
              <a:rPr lang="nb-NO" dirty="0"/>
              <a:t> be </a:t>
            </a:r>
            <a:r>
              <a:rPr lang="nb-NO" dirty="0" err="1"/>
              <a:t>thouroughly</a:t>
            </a:r>
            <a:r>
              <a:rPr lang="nb-NO" dirty="0"/>
              <a:t> </a:t>
            </a:r>
            <a:r>
              <a:rPr lang="nb-NO" dirty="0" err="1"/>
              <a:t>written</a:t>
            </a:r>
            <a:r>
              <a:rPr lang="nb-NO" dirty="0"/>
              <a:t> </a:t>
            </a:r>
            <a:r>
              <a:rPr lang="nb-NO" dirty="0" err="1"/>
              <a:t>about</a:t>
            </a:r>
            <a:r>
              <a:rPr lang="nb-NO" dirty="0"/>
              <a:t> in </a:t>
            </a:r>
            <a:r>
              <a:rPr lang="nb-NO" dirty="0" err="1"/>
              <a:t>the</a:t>
            </a:r>
            <a:r>
              <a:rPr lang="nb-NO" dirty="0"/>
              <a:t> </a:t>
            </a:r>
            <a:r>
              <a:rPr lang="nb-NO" dirty="0" err="1"/>
              <a:t>results</a:t>
            </a:r>
            <a:r>
              <a:rPr lang="nb-NO" dirty="0"/>
              <a:t> part. </a:t>
            </a:r>
          </a:p>
          <a:p>
            <a:pPr marL="285750" indent="-285750">
              <a:buFont typeface="Arial" panose="020B0604020202020204" pitchFamily="34" charset="0"/>
              <a:buChar char="•"/>
            </a:pPr>
            <a:r>
              <a:rPr lang="nb-NO" dirty="0" err="1"/>
              <a:t>Hereafter</a:t>
            </a:r>
            <a:r>
              <a:rPr lang="nb-NO" dirty="0"/>
              <a:t> </a:t>
            </a:r>
            <a:r>
              <a:rPr lang="nb-NO" dirty="0" err="1"/>
              <a:t>they</a:t>
            </a:r>
            <a:r>
              <a:rPr lang="nb-NO" dirty="0"/>
              <a:t> </a:t>
            </a:r>
            <a:r>
              <a:rPr lang="nb-NO" dirty="0" err="1"/>
              <a:t>will</a:t>
            </a:r>
            <a:r>
              <a:rPr lang="nb-NO" dirty="0"/>
              <a:t> </a:t>
            </a:r>
            <a:r>
              <a:rPr lang="nb-NO" dirty="0" err="1"/>
              <a:t>need</a:t>
            </a:r>
            <a:r>
              <a:rPr lang="nb-NO" dirty="0"/>
              <a:t> </a:t>
            </a:r>
            <a:r>
              <a:rPr lang="nb-NO" dirty="0" err="1"/>
              <a:t>discussion</a:t>
            </a:r>
            <a:r>
              <a:rPr lang="nb-NO" dirty="0"/>
              <a:t> in </a:t>
            </a:r>
            <a:r>
              <a:rPr lang="nb-NO" dirty="0" err="1"/>
              <a:t>the</a:t>
            </a:r>
            <a:r>
              <a:rPr lang="nb-NO" dirty="0"/>
              <a:t> </a:t>
            </a:r>
            <a:r>
              <a:rPr lang="nb-NO" dirty="0" err="1"/>
              <a:t>Discussion</a:t>
            </a:r>
            <a:r>
              <a:rPr lang="nb-NO" dirty="0"/>
              <a:t> </a:t>
            </a:r>
            <a:r>
              <a:rPr lang="nb-NO" dirty="0" err="1"/>
              <a:t>section</a:t>
            </a:r>
            <a:r>
              <a:rPr lang="nb-NO" dirty="0"/>
              <a:t>.</a:t>
            </a:r>
            <a:endParaRPr lang="en-GB" dirty="0"/>
          </a:p>
        </p:txBody>
      </p:sp>
      <p:sp>
        <p:nvSpPr>
          <p:cNvPr id="9" name="Rectangle: Rounded Corners 8">
            <a:extLst>
              <a:ext uri="{FF2B5EF4-FFF2-40B4-BE49-F238E27FC236}">
                <a16:creationId xmlns:a16="http://schemas.microsoft.com/office/drawing/2014/main" id="{6A254498-2C2A-4F1B-86B9-9100EA51AFF7}"/>
              </a:ext>
            </a:extLst>
          </p:cNvPr>
          <p:cNvSpPr/>
          <p:nvPr/>
        </p:nvSpPr>
        <p:spPr>
          <a:xfrm>
            <a:off x="8112868" y="3037462"/>
            <a:ext cx="3560324" cy="3402249"/>
          </a:xfrm>
          <a:prstGeom prst="roundRect">
            <a:avLst>
              <a:gd name="adj" fmla="val 5339"/>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nb-NO" dirty="0" err="1"/>
              <a:t>Conclusions</a:t>
            </a:r>
            <a:r>
              <a:rPr lang="nb-NO" dirty="0"/>
              <a:t> </a:t>
            </a:r>
            <a:r>
              <a:rPr lang="nb-NO" dirty="0" err="1"/>
              <a:t>chapter</a:t>
            </a:r>
            <a:r>
              <a:rPr lang="nb-NO" dirty="0"/>
              <a:t> is </a:t>
            </a:r>
            <a:r>
              <a:rPr lang="nb-NO" dirty="0" err="1"/>
              <a:t>written</a:t>
            </a:r>
            <a:endParaRPr lang="nb-NO" dirty="0"/>
          </a:p>
          <a:p>
            <a:pPr marL="285750" indent="-285750">
              <a:buFont typeface="Arial" panose="020B0604020202020204" pitchFamily="34" charset="0"/>
              <a:buChar char="•"/>
            </a:pPr>
            <a:r>
              <a:rPr lang="nb-NO" dirty="0" err="1"/>
              <a:t>Introduction</a:t>
            </a:r>
            <a:r>
              <a:rPr lang="nb-NO" dirty="0"/>
              <a:t> is </a:t>
            </a:r>
            <a:r>
              <a:rPr lang="nb-NO" dirty="0" err="1"/>
              <a:t>written</a:t>
            </a:r>
            <a:r>
              <a:rPr lang="nb-NO" dirty="0"/>
              <a:t>. </a:t>
            </a:r>
            <a:endParaRPr lang="en-GB" dirty="0"/>
          </a:p>
        </p:txBody>
      </p:sp>
    </p:spTree>
    <p:extLst>
      <p:ext uri="{BB962C8B-B14F-4D97-AF65-F5344CB8AC3E}">
        <p14:creationId xmlns:p14="http://schemas.microsoft.com/office/powerpoint/2010/main" val="35978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EEC96E-DEED-4B9E-8D1D-81B523C34C60}"/>
              </a:ext>
            </a:extLst>
          </p:cNvPr>
          <p:cNvSpPr/>
          <p:nvPr/>
        </p:nvSpPr>
        <p:spPr>
          <a:xfrm>
            <a:off x="4494179" y="609600"/>
            <a:ext cx="3249038" cy="1257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812E93-1A88-493C-96D9-4C12894514A3}"/>
              </a:ext>
            </a:extLst>
          </p:cNvPr>
          <p:cNvSpPr>
            <a:spLocks noGrp="1"/>
          </p:cNvSpPr>
          <p:nvPr>
            <p:ph type="title"/>
          </p:nvPr>
        </p:nvSpPr>
        <p:spPr>
          <a:xfrm>
            <a:off x="4494177" y="680936"/>
            <a:ext cx="3249039" cy="1185964"/>
          </a:xfrm>
        </p:spPr>
        <p:txBody>
          <a:bodyPr/>
          <a:lstStyle/>
          <a:p>
            <a:r>
              <a:rPr lang="nb-NO" dirty="0"/>
              <a:t>May</a:t>
            </a:r>
            <a:endParaRPr lang="en-GB" dirty="0"/>
          </a:p>
        </p:txBody>
      </p:sp>
      <p:sp>
        <p:nvSpPr>
          <p:cNvPr id="3" name="Content Placeholder 2">
            <a:extLst>
              <a:ext uri="{FF2B5EF4-FFF2-40B4-BE49-F238E27FC236}">
                <a16:creationId xmlns:a16="http://schemas.microsoft.com/office/drawing/2014/main" id="{D288C5AC-A2FB-4419-8C9A-4D3DC7924AB9}"/>
              </a:ext>
            </a:extLst>
          </p:cNvPr>
          <p:cNvSpPr>
            <a:spLocks noGrp="1"/>
          </p:cNvSpPr>
          <p:nvPr>
            <p:ph idx="1"/>
          </p:nvPr>
        </p:nvSpPr>
        <p:spPr/>
        <p:txBody>
          <a:bodyPr/>
          <a:lstStyle/>
          <a:p>
            <a:r>
              <a:rPr lang="nb-NO" dirty="0" err="1"/>
              <a:t>Abstract</a:t>
            </a:r>
            <a:r>
              <a:rPr lang="nb-NO" dirty="0"/>
              <a:t> </a:t>
            </a:r>
            <a:r>
              <a:rPr lang="nb-NO" dirty="0" err="1"/>
              <a:t>gets</a:t>
            </a:r>
            <a:r>
              <a:rPr lang="nb-NO" dirty="0"/>
              <a:t> </a:t>
            </a:r>
            <a:r>
              <a:rPr lang="nb-NO" dirty="0" err="1"/>
              <a:t>written</a:t>
            </a:r>
            <a:endParaRPr lang="nb-NO" dirty="0"/>
          </a:p>
          <a:p>
            <a:r>
              <a:rPr lang="nb-NO" dirty="0" err="1"/>
              <a:t>Preface</a:t>
            </a:r>
            <a:r>
              <a:rPr lang="nb-NO" dirty="0"/>
              <a:t> </a:t>
            </a:r>
            <a:r>
              <a:rPr lang="nb-NO" dirty="0" err="1"/>
              <a:t>gets</a:t>
            </a:r>
            <a:r>
              <a:rPr lang="nb-NO" dirty="0"/>
              <a:t> </a:t>
            </a:r>
            <a:r>
              <a:rPr lang="nb-NO" dirty="0" err="1"/>
              <a:t>written</a:t>
            </a:r>
            <a:endParaRPr lang="nb-NO" dirty="0"/>
          </a:p>
          <a:p>
            <a:r>
              <a:rPr lang="nb-NO" dirty="0" err="1"/>
              <a:t>Writing</a:t>
            </a:r>
            <a:r>
              <a:rPr lang="nb-NO" dirty="0"/>
              <a:t>, </a:t>
            </a:r>
            <a:r>
              <a:rPr lang="nb-NO" dirty="0" err="1"/>
              <a:t>proofreading</a:t>
            </a:r>
            <a:endParaRPr lang="nb-NO" dirty="0"/>
          </a:p>
          <a:p>
            <a:pPr lvl="1"/>
            <a:r>
              <a:rPr lang="nb-NO" dirty="0"/>
              <a:t>Feedback is </a:t>
            </a:r>
            <a:r>
              <a:rPr lang="nb-NO" dirty="0" err="1"/>
              <a:t>wanted</a:t>
            </a:r>
            <a:r>
              <a:rPr lang="nb-NO" dirty="0"/>
              <a:t>: </a:t>
            </a:r>
            <a:r>
              <a:rPr lang="nb-NO" b="1" dirty="0" err="1"/>
              <a:t>harsh</a:t>
            </a:r>
            <a:r>
              <a:rPr lang="nb-NO" b="1" dirty="0"/>
              <a:t> </a:t>
            </a:r>
            <a:r>
              <a:rPr lang="nb-NO" b="1" dirty="0" err="1"/>
              <a:t>criticism</a:t>
            </a:r>
            <a:endParaRPr lang="en-GB" b="1" dirty="0"/>
          </a:p>
        </p:txBody>
      </p:sp>
      <p:sp>
        <p:nvSpPr>
          <p:cNvPr id="5" name="TextBox 4">
            <a:extLst>
              <a:ext uri="{FF2B5EF4-FFF2-40B4-BE49-F238E27FC236}">
                <a16:creationId xmlns:a16="http://schemas.microsoft.com/office/drawing/2014/main" id="{F0256446-7119-45F3-8271-E373168643B6}"/>
              </a:ext>
            </a:extLst>
          </p:cNvPr>
          <p:cNvSpPr txBox="1"/>
          <p:nvPr/>
        </p:nvSpPr>
        <p:spPr>
          <a:xfrm>
            <a:off x="0" y="5144868"/>
            <a:ext cx="12192000" cy="1446550"/>
          </a:xfrm>
          <a:prstGeom prst="rect">
            <a:avLst/>
          </a:prstGeom>
          <a:noFill/>
        </p:spPr>
        <p:txBody>
          <a:bodyPr wrap="square" rtlCol="0">
            <a:spAutoFit/>
          </a:bodyPr>
          <a:lstStyle/>
          <a:p>
            <a:pPr algn="ctr"/>
            <a:r>
              <a:rPr lang="nb-NO" sz="4400" dirty="0"/>
              <a:t>DUE DATE:	15.05.2023</a:t>
            </a:r>
          </a:p>
          <a:p>
            <a:pPr algn="ctr"/>
            <a:r>
              <a:rPr lang="nb-NO" sz="4400" dirty="0"/>
              <a:t>DEFENCE:	01.06.2023</a:t>
            </a:r>
            <a:endParaRPr lang="en-GB" sz="4400" dirty="0"/>
          </a:p>
        </p:txBody>
      </p:sp>
    </p:spTree>
    <p:extLst>
      <p:ext uri="{BB962C8B-B14F-4D97-AF65-F5344CB8AC3E}">
        <p14:creationId xmlns:p14="http://schemas.microsoft.com/office/powerpoint/2010/main" val="25491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0780-D157-4C27-9D58-5E6E029213CE}"/>
              </a:ext>
            </a:extLst>
          </p:cNvPr>
          <p:cNvSpPr>
            <a:spLocks noGrp="1"/>
          </p:cNvSpPr>
          <p:nvPr>
            <p:ph type="title"/>
          </p:nvPr>
        </p:nvSpPr>
        <p:spPr>
          <a:xfrm>
            <a:off x="913795" y="609600"/>
            <a:ext cx="10353762" cy="1257300"/>
          </a:xfrm>
        </p:spPr>
        <p:txBody>
          <a:bodyPr>
            <a:normAutofit/>
          </a:bodyPr>
          <a:lstStyle/>
          <a:p>
            <a:r>
              <a:rPr lang="nb-NO" dirty="0" err="1"/>
              <a:t>Continued</a:t>
            </a:r>
            <a:r>
              <a:rPr lang="nb-NO" dirty="0"/>
              <a:t> </a:t>
            </a:r>
            <a:r>
              <a:rPr lang="nb-NO" dirty="0" err="1"/>
              <a:t>work</a:t>
            </a:r>
            <a:endParaRPr lang="en-GB" dirty="0"/>
          </a:p>
        </p:txBody>
      </p:sp>
      <p:sp>
        <p:nvSpPr>
          <p:cNvPr id="3" name="Content Placeholder 2">
            <a:extLst>
              <a:ext uri="{FF2B5EF4-FFF2-40B4-BE49-F238E27FC236}">
                <a16:creationId xmlns:a16="http://schemas.microsoft.com/office/drawing/2014/main" id="{687869C7-B3B7-428C-83F7-30C6BFA54DB8}"/>
              </a:ext>
            </a:extLst>
          </p:cNvPr>
          <p:cNvSpPr>
            <a:spLocks noGrp="1"/>
          </p:cNvSpPr>
          <p:nvPr>
            <p:ph idx="1"/>
          </p:nvPr>
        </p:nvSpPr>
        <p:spPr>
          <a:xfrm>
            <a:off x="913795" y="2132822"/>
            <a:ext cx="5546272" cy="3658378"/>
          </a:xfrm>
        </p:spPr>
        <p:txBody>
          <a:bodyPr anchor="ctr">
            <a:normAutofit lnSpcReduction="10000"/>
          </a:bodyPr>
          <a:lstStyle/>
          <a:p>
            <a:pPr>
              <a:lnSpc>
                <a:spcPct val="100000"/>
              </a:lnSpc>
            </a:pPr>
            <a:r>
              <a:rPr lang="nb-NO" dirty="0" err="1"/>
              <a:t>Self</a:t>
            </a:r>
            <a:r>
              <a:rPr lang="nb-NO" dirty="0"/>
              <a:t> </a:t>
            </a:r>
            <a:r>
              <a:rPr lang="nb-NO" dirty="0" err="1"/>
              <a:t>attention</a:t>
            </a:r>
            <a:r>
              <a:rPr lang="nb-NO" dirty="0"/>
              <a:t> </a:t>
            </a:r>
            <a:r>
              <a:rPr lang="nb-NO" dirty="0" err="1"/>
              <a:t>mechanisms</a:t>
            </a:r>
            <a:r>
              <a:rPr lang="nb-NO" dirty="0"/>
              <a:t> for </a:t>
            </a:r>
            <a:r>
              <a:rPr lang="nb-NO" dirty="0" err="1"/>
              <a:t>the</a:t>
            </a:r>
            <a:r>
              <a:rPr lang="nb-NO" dirty="0"/>
              <a:t> CPT </a:t>
            </a:r>
            <a:r>
              <a:rPr lang="nb-NO" dirty="0" err="1"/>
              <a:t>prediction</a:t>
            </a:r>
            <a:endParaRPr lang="nb-NO"/>
          </a:p>
          <a:p>
            <a:pPr lvl="1">
              <a:lnSpc>
                <a:spcPct val="100000"/>
              </a:lnSpc>
            </a:pPr>
            <a:r>
              <a:rPr lang="nb-NO" dirty="0"/>
              <a:t>Transformers </a:t>
            </a:r>
            <a:r>
              <a:rPr lang="nb-NO" dirty="0" err="1"/>
              <a:t>instead</a:t>
            </a:r>
            <a:r>
              <a:rPr lang="nb-NO" dirty="0"/>
              <a:t> </a:t>
            </a:r>
            <a:r>
              <a:rPr lang="nb-NO" dirty="0" err="1"/>
              <a:t>of</a:t>
            </a:r>
            <a:r>
              <a:rPr lang="nb-NO" dirty="0"/>
              <a:t> </a:t>
            </a:r>
            <a:r>
              <a:rPr lang="nb-NO" dirty="0" err="1"/>
              <a:t>trees</a:t>
            </a:r>
            <a:endParaRPr lang="nb-NO"/>
          </a:p>
          <a:p>
            <a:pPr>
              <a:lnSpc>
                <a:spcPct val="100000"/>
              </a:lnSpc>
            </a:pPr>
            <a:r>
              <a:rPr lang="nb-NO" i="1" dirty="0"/>
              <a:t>Latent </a:t>
            </a:r>
            <a:r>
              <a:rPr lang="nb-NO" i="1" dirty="0" err="1"/>
              <a:t>space</a:t>
            </a:r>
            <a:r>
              <a:rPr lang="nb-NO" i="1" dirty="0"/>
              <a:t> </a:t>
            </a:r>
            <a:r>
              <a:rPr lang="nb-NO" i="1" dirty="0" err="1"/>
              <a:t>clustering</a:t>
            </a:r>
            <a:r>
              <a:rPr lang="nb-NO" i="1" dirty="0"/>
              <a:t> for </a:t>
            </a:r>
            <a:r>
              <a:rPr lang="nb-NO" i="1" dirty="0" err="1"/>
              <a:t>unsupervised</a:t>
            </a:r>
            <a:r>
              <a:rPr lang="nb-NO" i="1" dirty="0"/>
              <a:t> </a:t>
            </a:r>
            <a:r>
              <a:rPr lang="nb-NO" i="1" dirty="0" err="1"/>
              <a:t>classification</a:t>
            </a:r>
            <a:endParaRPr lang="nb-NO" i="1"/>
          </a:p>
          <a:p>
            <a:pPr lvl="1">
              <a:lnSpc>
                <a:spcPct val="100000"/>
              </a:lnSpc>
            </a:pPr>
            <a:r>
              <a:rPr lang="nb-NO" i="1" dirty="0" err="1"/>
              <a:t>Seismic</a:t>
            </a:r>
            <a:r>
              <a:rPr lang="nb-NO" i="1" dirty="0"/>
              <a:t> </a:t>
            </a:r>
            <a:r>
              <a:rPr lang="nb-NO" i="1" dirty="0" err="1"/>
              <a:t>facies</a:t>
            </a:r>
            <a:r>
              <a:rPr lang="nb-NO" i="1" dirty="0"/>
              <a:t> </a:t>
            </a:r>
            <a:r>
              <a:rPr lang="nb-NO" i="1" dirty="0" err="1"/>
              <a:t>recognition</a:t>
            </a:r>
            <a:r>
              <a:rPr lang="nb-NO" i="1" dirty="0"/>
              <a:t> (image </a:t>
            </a:r>
            <a:r>
              <a:rPr lang="nb-NO" i="1" dirty="0" err="1"/>
              <a:t>segmentation</a:t>
            </a:r>
            <a:r>
              <a:rPr lang="nb-NO" i="1" dirty="0"/>
              <a:t>)</a:t>
            </a:r>
            <a:endParaRPr lang="nb-NO" i="1"/>
          </a:p>
          <a:p>
            <a:pPr>
              <a:lnSpc>
                <a:spcPct val="100000"/>
              </a:lnSpc>
            </a:pPr>
            <a:r>
              <a:rPr lang="nb-NO" dirty="0"/>
              <a:t>Transfer </a:t>
            </a:r>
            <a:r>
              <a:rPr lang="nb-NO" dirty="0" err="1"/>
              <a:t>learning</a:t>
            </a:r>
            <a:r>
              <a:rPr lang="nb-NO" dirty="0"/>
              <a:t> from training </a:t>
            </a:r>
            <a:r>
              <a:rPr lang="nb-NO" dirty="0" err="1"/>
              <a:t>on</a:t>
            </a:r>
            <a:r>
              <a:rPr lang="nb-NO" dirty="0"/>
              <a:t> </a:t>
            </a:r>
            <a:r>
              <a:rPr lang="nb-NO" dirty="0" err="1"/>
              <a:t>synthetic</a:t>
            </a:r>
            <a:r>
              <a:rPr lang="nb-NO" dirty="0"/>
              <a:t> data</a:t>
            </a:r>
            <a:endParaRPr lang="nb-NO"/>
          </a:p>
          <a:p>
            <a:pPr>
              <a:lnSpc>
                <a:spcPct val="100000"/>
              </a:lnSpc>
            </a:pPr>
            <a:r>
              <a:rPr lang="nb-NO" dirty="0"/>
              <a:t>2D </a:t>
            </a:r>
            <a:r>
              <a:rPr lang="nb-NO" dirty="0" err="1"/>
              <a:t>methods</a:t>
            </a:r>
            <a:r>
              <a:rPr lang="nb-NO" dirty="0"/>
              <a:t>?</a:t>
            </a:r>
            <a:endParaRPr lang="en-GB"/>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E37EF72C-BCA6-4899-9D27-47B27B0D7BA0}"/>
              </a:ext>
            </a:extLst>
          </p:cNvPr>
          <p:cNvPicPr>
            <a:picLocks noChangeAspect="1"/>
          </p:cNvPicPr>
          <p:nvPr/>
        </p:nvPicPr>
        <p:blipFill rotWithShape="1">
          <a:blip r:embed="rId4"/>
          <a:srcRect l="2950" r="7832" b="3"/>
          <a:stretch/>
        </p:blipFill>
        <p:spPr>
          <a:xfrm>
            <a:off x="7066560" y="2132822"/>
            <a:ext cx="4065464" cy="3258006"/>
          </a:xfrm>
          <a:prstGeom prst="rect">
            <a:avLst/>
          </a:prstGeom>
        </p:spPr>
      </p:pic>
    </p:spTree>
    <p:extLst>
      <p:ext uri="{BB962C8B-B14F-4D97-AF65-F5344CB8AC3E}">
        <p14:creationId xmlns:p14="http://schemas.microsoft.com/office/powerpoint/2010/main" val="344430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587E9-B9DC-4C9E-AF07-5673226663D6}"/>
              </a:ext>
            </a:extLst>
          </p:cNvPr>
          <p:cNvSpPr/>
          <p:nvPr/>
        </p:nvSpPr>
        <p:spPr>
          <a:xfrm>
            <a:off x="8503920" y="2133600"/>
            <a:ext cx="1798320" cy="80950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F015B20-F53F-42AF-9ADF-EA781E209339}"/>
              </a:ext>
            </a:extLst>
          </p:cNvPr>
          <p:cNvSpPr>
            <a:spLocks noGrp="1"/>
          </p:cNvSpPr>
          <p:nvPr>
            <p:ph type="title"/>
          </p:nvPr>
        </p:nvSpPr>
        <p:spPr/>
        <p:txBody>
          <a:bodyPr/>
          <a:lstStyle/>
          <a:p>
            <a:r>
              <a:rPr lang="nb-NO" dirty="0" err="1"/>
              <a:t>Topics</a:t>
            </a:r>
            <a:r>
              <a:rPr lang="nb-NO" dirty="0"/>
              <a:t> </a:t>
            </a:r>
            <a:r>
              <a:rPr lang="nb-NO" dirty="0" err="1"/>
              <a:t>of</a:t>
            </a:r>
            <a:r>
              <a:rPr lang="nb-NO" dirty="0"/>
              <a:t> </a:t>
            </a:r>
            <a:r>
              <a:rPr lang="nb-NO" dirty="0" err="1"/>
              <a:t>discussion</a:t>
            </a:r>
            <a:endParaRPr lang="en-GB" dirty="0"/>
          </a:p>
        </p:txBody>
      </p:sp>
      <p:sp>
        <p:nvSpPr>
          <p:cNvPr id="3" name="Content Placeholder 2">
            <a:extLst>
              <a:ext uri="{FF2B5EF4-FFF2-40B4-BE49-F238E27FC236}">
                <a16:creationId xmlns:a16="http://schemas.microsoft.com/office/drawing/2014/main" id="{19078D11-700A-48B2-8522-557C53D96442}"/>
              </a:ext>
            </a:extLst>
          </p:cNvPr>
          <p:cNvSpPr>
            <a:spLocks noGrp="1"/>
          </p:cNvSpPr>
          <p:nvPr>
            <p:ph idx="1"/>
          </p:nvPr>
        </p:nvSpPr>
        <p:spPr/>
        <p:txBody>
          <a:bodyPr>
            <a:normAutofit fontScale="70000" lnSpcReduction="20000"/>
          </a:bodyPr>
          <a:lstStyle/>
          <a:p>
            <a:r>
              <a:rPr lang="nb-NO" dirty="0"/>
              <a:t>How to </a:t>
            </a:r>
            <a:r>
              <a:rPr lang="nb-NO" dirty="0" err="1"/>
              <a:t>visualize</a:t>
            </a:r>
            <a:r>
              <a:rPr lang="nb-NO" dirty="0"/>
              <a:t> </a:t>
            </a:r>
            <a:r>
              <a:rPr lang="nb-NO" dirty="0" err="1"/>
              <a:t>findings</a:t>
            </a:r>
            <a:r>
              <a:rPr lang="nb-NO" dirty="0"/>
              <a:t> in </a:t>
            </a:r>
            <a:r>
              <a:rPr lang="nb-NO" dirty="0" err="1"/>
              <a:t>figures</a:t>
            </a:r>
            <a:endParaRPr lang="nb-NO" dirty="0"/>
          </a:p>
          <a:p>
            <a:pPr lvl="1"/>
            <a:r>
              <a:rPr lang="nb-NO" dirty="0" err="1"/>
              <a:t>Prediction</a:t>
            </a:r>
            <a:r>
              <a:rPr lang="nb-NO" dirty="0"/>
              <a:t> </a:t>
            </a:r>
            <a:r>
              <a:rPr lang="nb-NO" dirty="0" err="1"/>
              <a:t>scatterplots</a:t>
            </a:r>
            <a:endParaRPr lang="nb-NO" dirty="0"/>
          </a:p>
          <a:p>
            <a:pPr lvl="1"/>
            <a:r>
              <a:rPr lang="nb-NO" dirty="0"/>
              <a:t>Plotting traces</a:t>
            </a:r>
          </a:p>
          <a:p>
            <a:pPr lvl="1"/>
            <a:r>
              <a:rPr lang="nb-NO" dirty="0"/>
              <a:t>Using KL </a:t>
            </a:r>
            <a:r>
              <a:rPr lang="nb-NO" dirty="0" err="1"/>
              <a:t>divergence</a:t>
            </a:r>
            <a:r>
              <a:rPr lang="nb-NO" dirty="0"/>
              <a:t> to </a:t>
            </a:r>
            <a:r>
              <a:rPr lang="nb-NO" dirty="0" err="1"/>
              <a:t>compress</a:t>
            </a:r>
            <a:r>
              <a:rPr lang="nb-NO" dirty="0"/>
              <a:t> info </a:t>
            </a:r>
            <a:r>
              <a:rPr lang="nb-NO" dirty="0" err="1"/>
              <a:t>about</a:t>
            </a:r>
            <a:r>
              <a:rPr lang="nb-NO" dirty="0"/>
              <a:t> </a:t>
            </a:r>
            <a:r>
              <a:rPr lang="nb-NO" dirty="0" err="1"/>
              <a:t>prediction</a:t>
            </a:r>
            <a:r>
              <a:rPr lang="nb-NO" dirty="0"/>
              <a:t> </a:t>
            </a:r>
            <a:r>
              <a:rPr lang="nb-NO" dirty="0" err="1"/>
              <a:t>distribution</a:t>
            </a:r>
            <a:r>
              <a:rPr lang="nb-NO" dirty="0"/>
              <a:t>?</a:t>
            </a:r>
          </a:p>
          <a:p>
            <a:r>
              <a:rPr lang="nb-NO" dirty="0"/>
              <a:t>The </a:t>
            </a:r>
            <a:r>
              <a:rPr lang="nb-NO" dirty="0" err="1"/>
              <a:t>effect</a:t>
            </a:r>
            <a:r>
              <a:rPr lang="nb-NO" dirty="0"/>
              <a:t> </a:t>
            </a:r>
            <a:r>
              <a:rPr lang="nb-NO" dirty="0" err="1"/>
              <a:t>of</a:t>
            </a:r>
            <a:r>
              <a:rPr lang="nb-NO" dirty="0"/>
              <a:t> </a:t>
            </a:r>
            <a:r>
              <a:rPr lang="nb-NO" dirty="0" err="1"/>
              <a:t>resampling</a:t>
            </a:r>
            <a:r>
              <a:rPr lang="nb-NO" dirty="0"/>
              <a:t> </a:t>
            </a:r>
            <a:r>
              <a:rPr lang="nb-NO" dirty="0" err="1"/>
              <a:t>the</a:t>
            </a:r>
            <a:r>
              <a:rPr lang="nb-NO" dirty="0"/>
              <a:t> </a:t>
            </a:r>
            <a:r>
              <a:rPr lang="nb-NO" dirty="0" err="1"/>
              <a:t>seismic</a:t>
            </a:r>
            <a:r>
              <a:rPr lang="nb-NO" dirty="0"/>
              <a:t> </a:t>
            </a:r>
            <a:r>
              <a:rPr lang="nb-NO" dirty="0" err="1"/>
              <a:t>on</a:t>
            </a:r>
            <a:r>
              <a:rPr lang="nb-NO" dirty="0"/>
              <a:t> </a:t>
            </a:r>
            <a:r>
              <a:rPr lang="nb-NO" dirty="0" err="1"/>
              <a:t>the</a:t>
            </a:r>
            <a:r>
              <a:rPr lang="nb-NO" dirty="0"/>
              <a:t> data</a:t>
            </a:r>
          </a:p>
          <a:p>
            <a:pPr lvl="1"/>
            <a:r>
              <a:rPr lang="nb-NO" dirty="0" err="1"/>
              <a:t>Frequencies</a:t>
            </a:r>
            <a:r>
              <a:rPr lang="nb-NO" dirty="0"/>
              <a:t> </a:t>
            </a:r>
            <a:r>
              <a:rPr lang="nb-NO" dirty="0" err="1"/>
              <a:t>are</a:t>
            </a:r>
            <a:r>
              <a:rPr lang="nb-NO" dirty="0"/>
              <a:t> </a:t>
            </a:r>
            <a:r>
              <a:rPr lang="nb-NO" dirty="0" err="1"/>
              <a:t>then</a:t>
            </a:r>
            <a:r>
              <a:rPr lang="nb-NO" dirty="0"/>
              <a:t> </a:t>
            </a:r>
            <a:r>
              <a:rPr lang="nb-NO" dirty="0" err="1"/>
              <a:t>removed</a:t>
            </a:r>
            <a:r>
              <a:rPr lang="nb-NO" dirty="0"/>
              <a:t> </a:t>
            </a:r>
            <a:r>
              <a:rPr lang="nb-NO" dirty="0" err="1"/>
              <a:t>which</a:t>
            </a:r>
            <a:r>
              <a:rPr lang="nb-NO" dirty="0"/>
              <a:t> </a:t>
            </a:r>
            <a:r>
              <a:rPr lang="nb-NO" dirty="0" err="1"/>
              <a:t>may</a:t>
            </a:r>
            <a:r>
              <a:rPr lang="nb-NO" dirty="0"/>
              <a:t> </a:t>
            </a:r>
            <a:r>
              <a:rPr lang="nb-NO" dirty="0" err="1"/>
              <a:t>carry</a:t>
            </a:r>
            <a:r>
              <a:rPr lang="nb-NO" dirty="0"/>
              <a:t> info? May be </a:t>
            </a:r>
            <a:r>
              <a:rPr lang="nb-NO" dirty="0" err="1"/>
              <a:t>something</a:t>
            </a:r>
            <a:r>
              <a:rPr lang="nb-NO" dirty="0"/>
              <a:t> for </a:t>
            </a:r>
            <a:r>
              <a:rPr lang="nb-NO" dirty="0" err="1"/>
              <a:t>discussion</a:t>
            </a:r>
            <a:r>
              <a:rPr lang="nb-NO" dirty="0"/>
              <a:t> part</a:t>
            </a:r>
          </a:p>
          <a:p>
            <a:r>
              <a:rPr lang="nb-NO" dirty="0" err="1"/>
              <a:t>What</a:t>
            </a:r>
            <a:r>
              <a:rPr lang="nb-NO" dirty="0"/>
              <a:t> </a:t>
            </a:r>
            <a:r>
              <a:rPr lang="nb-NO" dirty="0" err="1"/>
              <a:t>tree</a:t>
            </a:r>
            <a:r>
              <a:rPr lang="nb-NO" dirty="0"/>
              <a:t> </a:t>
            </a:r>
            <a:r>
              <a:rPr lang="nb-NO" dirty="0" err="1"/>
              <a:t>model</a:t>
            </a:r>
            <a:r>
              <a:rPr lang="nb-NO" dirty="0"/>
              <a:t>(s) </a:t>
            </a:r>
            <a:r>
              <a:rPr lang="nb-NO" dirty="0" err="1"/>
              <a:t>should</a:t>
            </a:r>
            <a:r>
              <a:rPr lang="nb-NO" dirty="0"/>
              <a:t> be used?</a:t>
            </a:r>
          </a:p>
          <a:p>
            <a:pPr lvl="1"/>
            <a:r>
              <a:rPr lang="nb-NO" dirty="0" err="1"/>
              <a:t>Switching</a:t>
            </a:r>
            <a:r>
              <a:rPr lang="nb-NO" dirty="0"/>
              <a:t> to WSL, </a:t>
            </a:r>
            <a:r>
              <a:rPr lang="nb-NO" dirty="0" err="1"/>
              <a:t>on</a:t>
            </a:r>
            <a:r>
              <a:rPr lang="nb-NO" dirty="0"/>
              <a:t> </a:t>
            </a:r>
            <a:r>
              <a:rPr lang="nb-NO" dirty="0" err="1"/>
              <a:t>both</a:t>
            </a:r>
            <a:r>
              <a:rPr lang="nb-NO" dirty="0"/>
              <a:t> desktop and NGI computer</a:t>
            </a:r>
          </a:p>
          <a:p>
            <a:r>
              <a:rPr lang="nb-NO" dirty="0"/>
              <a:t>One </a:t>
            </a:r>
            <a:r>
              <a:rPr lang="nb-NO" dirty="0" err="1"/>
              <a:t>main</a:t>
            </a:r>
            <a:r>
              <a:rPr lang="nb-NO" dirty="0"/>
              <a:t> </a:t>
            </a:r>
            <a:r>
              <a:rPr lang="nb-NO" dirty="0" err="1"/>
              <a:t>motivation</a:t>
            </a:r>
            <a:r>
              <a:rPr lang="nb-NO" dirty="0"/>
              <a:t> for </a:t>
            </a:r>
            <a:r>
              <a:rPr lang="nb-NO" dirty="0" err="1"/>
              <a:t>these</a:t>
            </a:r>
            <a:r>
              <a:rPr lang="nb-NO" dirty="0"/>
              <a:t> </a:t>
            </a:r>
            <a:r>
              <a:rPr lang="nb-NO" dirty="0" err="1"/>
              <a:t>methodologies</a:t>
            </a:r>
            <a:r>
              <a:rPr lang="nb-NO" dirty="0"/>
              <a:t> </a:t>
            </a:r>
            <a:r>
              <a:rPr lang="nb-NO" dirty="0" err="1"/>
              <a:t>are</a:t>
            </a:r>
            <a:r>
              <a:rPr lang="nb-NO" dirty="0"/>
              <a:t> </a:t>
            </a:r>
            <a:r>
              <a:rPr lang="nb-NO" dirty="0" err="1"/>
              <a:t>the</a:t>
            </a:r>
            <a:r>
              <a:rPr lang="nb-NO" dirty="0"/>
              <a:t> speed </a:t>
            </a:r>
            <a:r>
              <a:rPr lang="nb-NO" dirty="0" err="1"/>
              <a:t>increase</a:t>
            </a:r>
            <a:r>
              <a:rPr lang="nb-NO" dirty="0"/>
              <a:t> </a:t>
            </a:r>
            <a:r>
              <a:rPr lang="nb-NO" dirty="0" err="1"/>
              <a:t>of</a:t>
            </a:r>
            <a:r>
              <a:rPr lang="nb-NO" dirty="0"/>
              <a:t> neural </a:t>
            </a:r>
            <a:r>
              <a:rPr lang="nb-NO" dirty="0" err="1"/>
              <a:t>networks</a:t>
            </a:r>
            <a:r>
              <a:rPr lang="nb-NO" dirty="0"/>
              <a:t> as </a:t>
            </a:r>
            <a:r>
              <a:rPr lang="nb-NO" dirty="0" err="1"/>
              <a:t>opposed</a:t>
            </a:r>
            <a:r>
              <a:rPr lang="nb-NO" dirty="0"/>
              <a:t> to </a:t>
            </a:r>
            <a:r>
              <a:rPr lang="nb-NO" dirty="0" err="1"/>
              <a:t>the</a:t>
            </a:r>
            <a:r>
              <a:rPr lang="nb-NO" dirty="0"/>
              <a:t> </a:t>
            </a:r>
            <a:r>
              <a:rPr lang="nb-NO" dirty="0" err="1"/>
              <a:t>genetic</a:t>
            </a:r>
            <a:r>
              <a:rPr lang="nb-NO" dirty="0"/>
              <a:t> </a:t>
            </a:r>
            <a:r>
              <a:rPr lang="nb-NO" dirty="0" err="1"/>
              <a:t>algorithm</a:t>
            </a:r>
            <a:r>
              <a:rPr lang="nb-NO" dirty="0"/>
              <a:t>; How to </a:t>
            </a:r>
            <a:r>
              <a:rPr lang="nb-NO" dirty="0" err="1"/>
              <a:t>measure</a:t>
            </a:r>
            <a:r>
              <a:rPr lang="nb-NO" dirty="0"/>
              <a:t> </a:t>
            </a:r>
            <a:r>
              <a:rPr lang="nb-NO" dirty="0" err="1"/>
              <a:t>this</a:t>
            </a:r>
            <a:r>
              <a:rPr lang="nb-NO" dirty="0"/>
              <a:t>? How to report </a:t>
            </a:r>
            <a:r>
              <a:rPr lang="nb-NO" dirty="0" err="1"/>
              <a:t>this</a:t>
            </a:r>
            <a:r>
              <a:rPr lang="nb-NO" dirty="0"/>
              <a:t>? =&gt; Time </a:t>
            </a:r>
            <a:r>
              <a:rPr lang="nb-NO" dirty="0" err="1"/>
              <a:t>complexity</a:t>
            </a:r>
            <a:r>
              <a:rPr lang="nb-NO" dirty="0"/>
              <a:t>? </a:t>
            </a:r>
          </a:p>
          <a:p>
            <a:r>
              <a:rPr lang="nb-NO" dirty="0"/>
              <a:t>I </a:t>
            </a:r>
            <a:r>
              <a:rPr lang="nb-NO" dirty="0" err="1"/>
              <a:t>want</a:t>
            </a:r>
            <a:r>
              <a:rPr lang="nb-NO" dirty="0"/>
              <a:t> to </a:t>
            </a:r>
            <a:r>
              <a:rPr lang="nb-NO" dirty="0" err="1"/>
              <a:t>use</a:t>
            </a:r>
            <a:r>
              <a:rPr lang="nb-NO" dirty="0"/>
              <a:t> time </a:t>
            </a:r>
            <a:r>
              <a:rPr lang="nb-NO" dirty="0" err="1"/>
              <a:t>complexity</a:t>
            </a:r>
            <a:r>
              <a:rPr lang="nb-NO" dirty="0"/>
              <a:t> for </a:t>
            </a:r>
            <a:r>
              <a:rPr lang="nb-NO" dirty="0" err="1"/>
              <a:t>evaluating</a:t>
            </a:r>
            <a:r>
              <a:rPr lang="nb-NO" dirty="0"/>
              <a:t> </a:t>
            </a:r>
            <a:r>
              <a:rPr lang="nb-NO" dirty="0" err="1"/>
              <a:t>the</a:t>
            </a:r>
            <a:r>
              <a:rPr lang="nb-NO" dirty="0"/>
              <a:t> </a:t>
            </a:r>
            <a:r>
              <a:rPr lang="nb-NO" dirty="0" err="1"/>
              <a:t>proposed</a:t>
            </a:r>
            <a:r>
              <a:rPr lang="nb-NO" dirty="0"/>
              <a:t> </a:t>
            </a:r>
            <a:r>
              <a:rPr lang="nb-NO" dirty="0" err="1"/>
              <a:t>method</a:t>
            </a:r>
            <a:r>
              <a:rPr lang="nb-NO" dirty="0"/>
              <a:t> </a:t>
            </a:r>
            <a:r>
              <a:rPr lang="nb-NO" dirty="0" err="1"/>
              <a:t>against</a:t>
            </a:r>
            <a:r>
              <a:rPr lang="nb-NO" dirty="0"/>
              <a:t> </a:t>
            </a:r>
            <a:r>
              <a:rPr lang="nb-NO" dirty="0" err="1"/>
              <a:t>the</a:t>
            </a:r>
            <a:r>
              <a:rPr lang="nb-NO" dirty="0"/>
              <a:t> </a:t>
            </a:r>
            <a:r>
              <a:rPr lang="nb-NO" dirty="0" err="1"/>
              <a:t>genetic</a:t>
            </a:r>
            <a:r>
              <a:rPr lang="nb-NO" dirty="0"/>
              <a:t> </a:t>
            </a:r>
            <a:r>
              <a:rPr lang="nb-NO" dirty="0" err="1"/>
              <a:t>algorithm</a:t>
            </a:r>
            <a:r>
              <a:rPr lang="en-GB" dirty="0"/>
              <a:t>; I need an estimate for the time complexity of the genetic algorithm used for TNW</a:t>
            </a:r>
            <a:endParaRPr lang="nb-NO"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C4F33B-76E0-485C-82DB-6EF8972A527B}"/>
                  </a:ext>
                </a:extLst>
              </p:cNvPr>
              <p:cNvSpPr txBox="1"/>
              <p:nvPr/>
            </p:nvSpPr>
            <p:spPr>
              <a:xfrm>
                <a:off x="8679180" y="2240387"/>
                <a:ext cx="1181100"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3200" b="1" i="1" smtClean="0">
                          <a:solidFill>
                            <a:schemeClr val="bg1"/>
                          </a:solidFill>
                          <a:latin typeface="Cambria Math" panose="02040503050406030204" pitchFamily="18" charset="0"/>
                        </a:rPr>
                        <m:t>𝑶</m:t>
                      </m:r>
                      <m:r>
                        <a:rPr lang="nb-NO" sz="3200" b="1" i="1" smtClean="0">
                          <a:solidFill>
                            <a:schemeClr val="bg1"/>
                          </a:solidFill>
                          <a:latin typeface="Cambria Math" panose="02040503050406030204" pitchFamily="18" charset="0"/>
                        </a:rPr>
                        <m:t>(</m:t>
                      </m:r>
                      <m:r>
                        <a:rPr lang="nb-NO" sz="3200" b="1" i="1" smtClean="0">
                          <a:solidFill>
                            <a:schemeClr val="bg1"/>
                          </a:solidFill>
                          <a:latin typeface="Cambria Math" panose="02040503050406030204" pitchFamily="18" charset="0"/>
                        </a:rPr>
                        <m:t>𝒏</m:t>
                      </m:r>
                      <m:sSup>
                        <m:sSupPr>
                          <m:ctrlPr>
                            <a:rPr lang="nb-NO" sz="3200" b="1" i="1" smtClean="0">
                              <a:solidFill>
                                <a:schemeClr val="bg1"/>
                              </a:solidFill>
                              <a:latin typeface="Cambria Math" panose="02040503050406030204" pitchFamily="18" charset="0"/>
                            </a:rPr>
                          </m:ctrlPr>
                        </m:sSupPr>
                        <m:e>
                          <m:r>
                            <a:rPr lang="nb-NO" sz="3200" b="1" i="1" smtClean="0">
                              <a:solidFill>
                                <a:schemeClr val="bg1"/>
                              </a:solidFill>
                              <a:latin typeface="Cambria Math" panose="02040503050406030204" pitchFamily="18" charset="0"/>
                            </a:rPr>
                            <m:t>𝒌</m:t>
                          </m:r>
                        </m:e>
                        <m:sup>
                          <m:r>
                            <a:rPr lang="nb-NO" sz="3200" b="1" i="1" smtClean="0">
                              <a:solidFill>
                                <a:schemeClr val="bg1"/>
                              </a:solidFill>
                              <a:latin typeface="Cambria Math" panose="02040503050406030204" pitchFamily="18" charset="0"/>
                            </a:rPr>
                            <m:t>𝟐</m:t>
                          </m:r>
                        </m:sup>
                      </m:sSup>
                      <m:r>
                        <a:rPr lang="nb-NO" sz="3200" b="1" i="1" smtClean="0">
                          <a:solidFill>
                            <a:schemeClr val="bg1"/>
                          </a:solidFill>
                          <a:latin typeface="Cambria Math" panose="02040503050406030204" pitchFamily="18" charset="0"/>
                        </a:rPr>
                        <m:t>)</m:t>
                      </m:r>
                    </m:oMath>
                  </m:oMathPara>
                </a14:m>
                <a:endParaRPr lang="en-GB" sz="3200" b="1" dirty="0">
                  <a:solidFill>
                    <a:schemeClr val="bg1"/>
                  </a:solidFill>
                </a:endParaRPr>
              </a:p>
            </p:txBody>
          </p:sp>
        </mc:Choice>
        <mc:Fallback xmlns="">
          <p:sp>
            <p:nvSpPr>
              <p:cNvPr id="4" name="TextBox 3">
                <a:extLst>
                  <a:ext uri="{FF2B5EF4-FFF2-40B4-BE49-F238E27FC236}">
                    <a16:creationId xmlns:a16="http://schemas.microsoft.com/office/drawing/2014/main" id="{21C4F33B-76E0-485C-82DB-6EF8972A527B}"/>
                  </a:ext>
                </a:extLst>
              </p:cNvPr>
              <p:cNvSpPr txBox="1">
                <a:spLocks noRot="1" noChangeAspect="1" noMove="1" noResize="1" noEditPoints="1" noAdjustHandles="1" noChangeArrowheads="1" noChangeShapeType="1" noTextEdit="1"/>
              </p:cNvSpPr>
              <p:nvPr/>
            </p:nvSpPr>
            <p:spPr>
              <a:xfrm>
                <a:off x="8679180" y="2240387"/>
                <a:ext cx="1181100" cy="595932"/>
              </a:xfrm>
              <a:prstGeom prst="rect">
                <a:avLst/>
              </a:prstGeom>
              <a:blipFill>
                <a:blip r:embed="rId2"/>
                <a:stretch>
                  <a:fillRect r="-18557"/>
                </a:stretch>
              </a:blipFill>
            </p:spPr>
            <p:txBody>
              <a:bodyPr/>
              <a:lstStyle/>
              <a:p>
                <a:r>
                  <a:rPr lang="en-GB">
                    <a:noFill/>
                  </a:rPr>
                  <a:t> </a:t>
                </a:r>
              </a:p>
            </p:txBody>
          </p:sp>
        </mc:Fallback>
      </mc:AlternateContent>
    </p:spTree>
    <p:extLst>
      <p:ext uri="{BB962C8B-B14F-4D97-AF65-F5344CB8AC3E}">
        <p14:creationId xmlns:p14="http://schemas.microsoft.com/office/powerpoint/2010/main" val="315579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F190-63D1-4096-B6E7-D42CE94592AF}"/>
              </a:ext>
            </a:extLst>
          </p:cNvPr>
          <p:cNvSpPr>
            <a:spLocks noGrp="1"/>
          </p:cNvSpPr>
          <p:nvPr>
            <p:ph type="title"/>
          </p:nvPr>
        </p:nvSpPr>
        <p:spPr>
          <a:xfrm>
            <a:off x="3168663" y="0"/>
            <a:ext cx="3575078" cy="1625600"/>
          </a:xfrm>
        </p:spPr>
        <p:txBody>
          <a:bodyPr/>
          <a:lstStyle/>
          <a:p>
            <a:r>
              <a:rPr lang="nb-NO" dirty="0" err="1"/>
              <a:t>Figures</a:t>
            </a:r>
            <a:endParaRPr lang="en-GB" dirty="0"/>
          </a:p>
        </p:txBody>
      </p:sp>
      <p:pic>
        <p:nvPicPr>
          <p:cNvPr id="5" name="Picture 4">
            <a:extLst>
              <a:ext uri="{FF2B5EF4-FFF2-40B4-BE49-F238E27FC236}">
                <a16:creationId xmlns:a16="http://schemas.microsoft.com/office/drawing/2014/main" id="{7FA5BDAA-FFA5-4521-9A1B-9380E743E0DA}"/>
              </a:ext>
            </a:extLst>
          </p:cNvPr>
          <p:cNvPicPr>
            <a:picLocks noChangeAspect="1"/>
          </p:cNvPicPr>
          <p:nvPr/>
        </p:nvPicPr>
        <p:blipFill>
          <a:blip r:embed="rId2"/>
          <a:stretch>
            <a:fillRect/>
          </a:stretch>
        </p:blipFill>
        <p:spPr>
          <a:xfrm>
            <a:off x="287763" y="3884102"/>
            <a:ext cx="5029305" cy="2907483"/>
          </a:xfrm>
          <a:prstGeom prst="rect">
            <a:avLst/>
          </a:prstGeom>
        </p:spPr>
      </p:pic>
      <p:pic>
        <p:nvPicPr>
          <p:cNvPr id="7" name="Picture 6">
            <a:extLst>
              <a:ext uri="{FF2B5EF4-FFF2-40B4-BE49-F238E27FC236}">
                <a16:creationId xmlns:a16="http://schemas.microsoft.com/office/drawing/2014/main" id="{623DD8B5-9785-4008-97EC-AE77EB20313D}"/>
              </a:ext>
            </a:extLst>
          </p:cNvPr>
          <p:cNvPicPr>
            <a:picLocks noChangeAspect="1"/>
          </p:cNvPicPr>
          <p:nvPr/>
        </p:nvPicPr>
        <p:blipFill rotWithShape="1">
          <a:blip r:embed="rId3"/>
          <a:srcRect b="2222"/>
          <a:stretch/>
        </p:blipFill>
        <p:spPr>
          <a:xfrm>
            <a:off x="5779977" y="4172886"/>
            <a:ext cx="5487580" cy="2329913"/>
          </a:xfrm>
          <a:prstGeom prst="rect">
            <a:avLst/>
          </a:prstGeom>
        </p:spPr>
      </p:pic>
      <p:pic>
        <p:nvPicPr>
          <p:cNvPr id="9" name="Picture 8">
            <a:extLst>
              <a:ext uri="{FF2B5EF4-FFF2-40B4-BE49-F238E27FC236}">
                <a16:creationId xmlns:a16="http://schemas.microsoft.com/office/drawing/2014/main" id="{2FBFFB2B-D38F-4DC8-8F10-44F0B434C61D}"/>
              </a:ext>
            </a:extLst>
          </p:cNvPr>
          <p:cNvPicPr>
            <a:picLocks noChangeAspect="1"/>
          </p:cNvPicPr>
          <p:nvPr/>
        </p:nvPicPr>
        <p:blipFill>
          <a:blip r:embed="rId4"/>
          <a:stretch>
            <a:fillRect/>
          </a:stretch>
        </p:blipFill>
        <p:spPr>
          <a:xfrm>
            <a:off x="204245" y="436907"/>
            <a:ext cx="3404488" cy="3121272"/>
          </a:xfrm>
          <a:prstGeom prst="rect">
            <a:avLst/>
          </a:prstGeom>
        </p:spPr>
      </p:pic>
      <p:pic>
        <p:nvPicPr>
          <p:cNvPr id="11" name="Picture 10">
            <a:extLst>
              <a:ext uri="{FF2B5EF4-FFF2-40B4-BE49-F238E27FC236}">
                <a16:creationId xmlns:a16="http://schemas.microsoft.com/office/drawing/2014/main" id="{CE04E52B-69D5-4ED7-A859-55B7030EA3C0}"/>
              </a:ext>
            </a:extLst>
          </p:cNvPr>
          <p:cNvPicPr>
            <a:picLocks noChangeAspect="1"/>
          </p:cNvPicPr>
          <p:nvPr/>
        </p:nvPicPr>
        <p:blipFill>
          <a:blip r:embed="rId5"/>
          <a:stretch>
            <a:fillRect/>
          </a:stretch>
        </p:blipFill>
        <p:spPr>
          <a:xfrm>
            <a:off x="6506871" y="1113734"/>
            <a:ext cx="5267325" cy="2057369"/>
          </a:xfrm>
          <a:prstGeom prst="rect">
            <a:avLst/>
          </a:prstGeom>
        </p:spPr>
      </p:pic>
      <p:sp>
        <p:nvSpPr>
          <p:cNvPr id="12" name="TextBox 11">
            <a:extLst>
              <a:ext uri="{FF2B5EF4-FFF2-40B4-BE49-F238E27FC236}">
                <a16:creationId xmlns:a16="http://schemas.microsoft.com/office/drawing/2014/main" id="{4AD35331-7CFA-4478-B3E1-66279A42D747}"/>
              </a:ext>
            </a:extLst>
          </p:cNvPr>
          <p:cNvSpPr txBox="1"/>
          <p:nvPr/>
        </p:nvSpPr>
        <p:spPr>
          <a:xfrm>
            <a:off x="1010561" y="110984"/>
            <a:ext cx="1791855" cy="369332"/>
          </a:xfrm>
          <a:prstGeom prst="rect">
            <a:avLst/>
          </a:prstGeom>
          <a:noFill/>
        </p:spPr>
        <p:txBody>
          <a:bodyPr wrap="square" rtlCol="0">
            <a:spAutoFit/>
          </a:bodyPr>
          <a:lstStyle/>
          <a:p>
            <a:r>
              <a:rPr lang="nb-NO" dirty="0" err="1"/>
              <a:t>Prediction</a:t>
            </a:r>
            <a:r>
              <a:rPr lang="nb-NO" dirty="0"/>
              <a:t> Image</a:t>
            </a:r>
            <a:endParaRPr lang="en-GB" dirty="0"/>
          </a:p>
        </p:txBody>
      </p:sp>
      <p:sp>
        <p:nvSpPr>
          <p:cNvPr id="13" name="TextBox 12">
            <a:extLst>
              <a:ext uri="{FF2B5EF4-FFF2-40B4-BE49-F238E27FC236}">
                <a16:creationId xmlns:a16="http://schemas.microsoft.com/office/drawing/2014/main" id="{39A87317-06ED-46DE-9461-62B6D8EAA187}"/>
              </a:ext>
            </a:extLst>
          </p:cNvPr>
          <p:cNvSpPr txBox="1"/>
          <p:nvPr/>
        </p:nvSpPr>
        <p:spPr>
          <a:xfrm>
            <a:off x="8640132" y="744402"/>
            <a:ext cx="1237673" cy="369332"/>
          </a:xfrm>
          <a:prstGeom prst="rect">
            <a:avLst/>
          </a:prstGeom>
          <a:noFill/>
        </p:spPr>
        <p:txBody>
          <a:bodyPr wrap="square" rtlCol="0">
            <a:spAutoFit/>
          </a:bodyPr>
          <a:lstStyle/>
          <a:p>
            <a:r>
              <a:rPr lang="nb-NO" dirty="0"/>
              <a:t>Loss </a:t>
            </a:r>
            <a:r>
              <a:rPr lang="nb-NO" dirty="0" err="1"/>
              <a:t>table</a:t>
            </a:r>
            <a:endParaRPr lang="en-GB" dirty="0"/>
          </a:p>
        </p:txBody>
      </p:sp>
      <p:sp>
        <p:nvSpPr>
          <p:cNvPr id="14" name="TextBox 13">
            <a:extLst>
              <a:ext uri="{FF2B5EF4-FFF2-40B4-BE49-F238E27FC236}">
                <a16:creationId xmlns:a16="http://schemas.microsoft.com/office/drawing/2014/main" id="{A9CEDCA8-773B-4A71-82D1-77049E666025}"/>
              </a:ext>
            </a:extLst>
          </p:cNvPr>
          <p:cNvSpPr txBox="1"/>
          <p:nvPr/>
        </p:nvSpPr>
        <p:spPr>
          <a:xfrm>
            <a:off x="7577949" y="3803554"/>
            <a:ext cx="2299856" cy="369332"/>
          </a:xfrm>
          <a:prstGeom prst="rect">
            <a:avLst/>
          </a:prstGeom>
          <a:noFill/>
        </p:spPr>
        <p:txBody>
          <a:bodyPr wrap="square" rtlCol="0">
            <a:spAutoFit/>
          </a:bodyPr>
          <a:lstStyle/>
          <a:p>
            <a:r>
              <a:rPr lang="nb-NO" dirty="0" err="1"/>
              <a:t>Prediction</a:t>
            </a:r>
            <a:r>
              <a:rPr lang="nb-NO" dirty="0"/>
              <a:t> </a:t>
            </a:r>
            <a:r>
              <a:rPr lang="nb-NO" dirty="0" err="1"/>
              <a:t>scatterplot</a:t>
            </a:r>
            <a:endParaRPr lang="en-GB" dirty="0"/>
          </a:p>
        </p:txBody>
      </p:sp>
      <p:sp>
        <p:nvSpPr>
          <p:cNvPr id="15" name="TextBox 14">
            <a:extLst>
              <a:ext uri="{FF2B5EF4-FFF2-40B4-BE49-F238E27FC236}">
                <a16:creationId xmlns:a16="http://schemas.microsoft.com/office/drawing/2014/main" id="{47F84DFE-59F4-4291-A187-1BA2526D3D47}"/>
              </a:ext>
            </a:extLst>
          </p:cNvPr>
          <p:cNvSpPr txBox="1"/>
          <p:nvPr/>
        </p:nvSpPr>
        <p:spPr>
          <a:xfrm>
            <a:off x="3038764" y="3625754"/>
            <a:ext cx="2741213" cy="369332"/>
          </a:xfrm>
          <a:prstGeom prst="rect">
            <a:avLst/>
          </a:prstGeom>
          <a:noFill/>
        </p:spPr>
        <p:txBody>
          <a:bodyPr wrap="square" rtlCol="0">
            <a:spAutoFit/>
          </a:bodyPr>
          <a:lstStyle/>
          <a:p>
            <a:r>
              <a:rPr lang="nb-NO" dirty="0" err="1"/>
              <a:t>Prediction</a:t>
            </a:r>
            <a:r>
              <a:rPr lang="nb-NO" dirty="0"/>
              <a:t> </a:t>
            </a:r>
            <a:r>
              <a:rPr lang="nb-NO" dirty="0" err="1"/>
              <a:t>vs</a:t>
            </a:r>
            <a:r>
              <a:rPr lang="nb-NO" dirty="0"/>
              <a:t> true trace</a:t>
            </a:r>
            <a:endParaRPr lang="en-GB" dirty="0"/>
          </a:p>
        </p:txBody>
      </p:sp>
    </p:spTree>
    <p:extLst>
      <p:ext uri="{BB962C8B-B14F-4D97-AF65-F5344CB8AC3E}">
        <p14:creationId xmlns:p14="http://schemas.microsoft.com/office/powerpoint/2010/main" val="331682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4519-E9E7-4E76-8E1C-FED5706EAE79}"/>
              </a:ext>
            </a:extLst>
          </p:cNvPr>
          <p:cNvSpPr>
            <a:spLocks noGrp="1"/>
          </p:cNvSpPr>
          <p:nvPr>
            <p:ph type="title"/>
          </p:nvPr>
        </p:nvSpPr>
        <p:spPr/>
        <p:txBody>
          <a:bodyPr/>
          <a:lstStyle/>
          <a:p>
            <a:r>
              <a:rPr lang="nb-NO" dirty="0"/>
              <a:t>CPT </a:t>
            </a:r>
            <a:r>
              <a:rPr lang="nb-NO" dirty="0" err="1"/>
              <a:t>prediction</a:t>
            </a:r>
            <a:endParaRPr lang="en-GB" dirty="0"/>
          </a:p>
        </p:txBody>
      </p:sp>
      <p:pic>
        <p:nvPicPr>
          <p:cNvPr id="5" name="Content Placeholder 4">
            <a:extLst>
              <a:ext uri="{FF2B5EF4-FFF2-40B4-BE49-F238E27FC236}">
                <a16:creationId xmlns:a16="http://schemas.microsoft.com/office/drawing/2014/main" id="{3958D7D8-D43D-4CE9-867A-4650943A4B48}"/>
              </a:ext>
            </a:extLst>
          </p:cNvPr>
          <p:cNvPicPr>
            <a:picLocks noGrp="1" noChangeAspect="1"/>
          </p:cNvPicPr>
          <p:nvPr>
            <p:ph idx="1"/>
          </p:nvPr>
        </p:nvPicPr>
        <p:blipFill rotWithShape="1">
          <a:blip r:embed="rId2"/>
          <a:srcRect t="2077"/>
          <a:stretch/>
        </p:blipFill>
        <p:spPr>
          <a:xfrm>
            <a:off x="681037" y="3798331"/>
            <a:ext cx="3790950" cy="2592943"/>
          </a:xfrm>
        </p:spPr>
      </p:pic>
      <p:sp>
        <p:nvSpPr>
          <p:cNvPr id="6" name="TextBox 5">
            <a:extLst>
              <a:ext uri="{FF2B5EF4-FFF2-40B4-BE49-F238E27FC236}">
                <a16:creationId xmlns:a16="http://schemas.microsoft.com/office/drawing/2014/main" id="{9942A5AC-6A94-481C-B3BB-CD368F74E6CB}"/>
              </a:ext>
            </a:extLst>
          </p:cNvPr>
          <p:cNvSpPr txBox="1"/>
          <p:nvPr/>
        </p:nvSpPr>
        <p:spPr>
          <a:xfrm>
            <a:off x="681037" y="3429000"/>
            <a:ext cx="1900238" cy="369332"/>
          </a:xfrm>
          <a:prstGeom prst="rect">
            <a:avLst/>
          </a:prstGeom>
          <a:noFill/>
        </p:spPr>
        <p:txBody>
          <a:bodyPr wrap="square" rtlCol="0">
            <a:spAutoFit/>
          </a:bodyPr>
          <a:lstStyle/>
          <a:p>
            <a:r>
              <a:rPr lang="nb-NO" dirty="0" err="1"/>
              <a:t>Error</a:t>
            </a:r>
            <a:r>
              <a:rPr lang="nb-NO" dirty="0"/>
              <a:t> histogram</a:t>
            </a:r>
            <a:endParaRPr lang="en-GB" dirty="0"/>
          </a:p>
        </p:txBody>
      </p:sp>
      <p:pic>
        <p:nvPicPr>
          <p:cNvPr id="8" name="Picture 7">
            <a:extLst>
              <a:ext uri="{FF2B5EF4-FFF2-40B4-BE49-F238E27FC236}">
                <a16:creationId xmlns:a16="http://schemas.microsoft.com/office/drawing/2014/main" id="{93F484AF-5F7D-4706-BDFC-6308586F0F21}"/>
              </a:ext>
            </a:extLst>
          </p:cNvPr>
          <p:cNvPicPr>
            <a:picLocks noChangeAspect="1"/>
          </p:cNvPicPr>
          <p:nvPr/>
        </p:nvPicPr>
        <p:blipFill rotWithShape="1">
          <a:blip r:embed="rId3"/>
          <a:srcRect t="1333" r="222"/>
          <a:stretch/>
        </p:blipFill>
        <p:spPr>
          <a:xfrm>
            <a:off x="6886575" y="3581401"/>
            <a:ext cx="4295775" cy="2819400"/>
          </a:xfrm>
          <a:prstGeom prst="rect">
            <a:avLst/>
          </a:prstGeom>
        </p:spPr>
      </p:pic>
      <p:sp>
        <p:nvSpPr>
          <p:cNvPr id="9" name="TextBox 8">
            <a:extLst>
              <a:ext uri="{FF2B5EF4-FFF2-40B4-BE49-F238E27FC236}">
                <a16:creationId xmlns:a16="http://schemas.microsoft.com/office/drawing/2014/main" id="{662BEE2C-8C44-42BD-B97D-10466FA1312C}"/>
              </a:ext>
            </a:extLst>
          </p:cNvPr>
          <p:cNvSpPr txBox="1"/>
          <p:nvPr/>
        </p:nvSpPr>
        <p:spPr>
          <a:xfrm>
            <a:off x="6886575" y="3238500"/>
            <a:ext cx="4624388" cy="369332"/>
          </a:xfrm>
          <a:prstGeom prst="rect">
            <a:avLst/>
          </a:prstGeom>
          <a:noFill/>
        </p:spPr>
        <p:txBody>
          <a:bodyPr wrap="square" rtlCol="0">
            <a:spAutoFit/>
          </a:bodyPr>
          <a:lstStyle/>
          <a:p>
            <a:r>
              <a:rPr lang="nb-NO" dirty="0"/>
              <a:t>Cross </a:t>
            </a:r>
            <a:r>
              <a:rPr lang="nb-NO" dirty="0" err="1"/>
              <a:t>validation</a:t>
            </a:r>
            <a:r>
              <a:rPr lang="nb-NO" dirty="0"/>
              <a:t> </a:t>
            </a:r>
            <a:r>
              <a:rPr lang="nb-NO" dirty="0" err="1"/>
              <a:t>scatter</a:t>
            </a:r>
            <a:r>
              <a:rPr lang="nb-NO" dirty="0"/>
              <a:t> plots [</a:t>
            </a:r>
            <a:r>
              <a:rPr lang="nb-NO" dirty="0" err="1"/>
              <a:t>hexagonal</a:t>
            </a:r>
            <a:r>
              <a:rPr lang="nb-NO" dirty="0"/>
              <a:t>?]</a:t>
            </a:r>
            <a:endParaRPr lang="en-GB" dirty="0"/>
          </a:p>
        </p:txBody>
      </p:sp>
    </p:spTree>
    <p:extLst>
      <p:ext uri="{BB962C8B-B14F-4D97-AF65-F5344CB8AC3E}">
        <p14:creationId xmlns:p14="http://schemas.microsoft.com/office/powerpoint/2010/main" val="159097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0325B-15D9-47E2-9ABB-AB6C29D72FBA}"/>
              </a:ext>
            </a:extLst>
          </p:cNvPr>
          <p:cNvSpPr>
            <a:spLocks noGrp="1"/>
          </p:cNvSpPr>
          <p:nvPr>
            <p:ph type="title"/>
          </p:nvPr>
        </p:nvSpPr>
        <p:spPr>
          <a:xfrm>
            <a:off x="913795" y="609599"/>
            <a:ext cx="5978072" cy="1481150"/>
          </a:xfrm>
        </p:spPr>
        <p:txBody>
          <a:bodyPr>
            <a:normAutofit/>
          </a:bodyPr>
          <a:lstStyle/>
          <a:p>
            <a:r>
              <a:rPr lang="nb-NO" dirty="0"/>
              <a:t>This </a:t>
            </a:r>
            <a:r>
              <a:rPr lang="nb-NO" dirty="0" err="1"/>
              <a:t>January</a:t>
            </a:r>
            <a:endParaRPr lang="en-GB" dirty="0"/>
          </a:p>
        </p:txBody>
      </p:sp>
      <p:sp>
        <p:nvSpPr>
          <p:cNvPr id="3" name="Content Placeholder 2">
            <a:extLst>
              <a:ext uri="{FF2B5EF4-FFF2-40B4-BE49-F238E27FC236}">
                <a16:creationId xmlns:a16="http://schemas.microsoft.com/office/drawing/2014/main" id="{C3049EE0-CDCB-4D16-A66C-9CF55503249C}"/>
              </a:ext>
            </a:extLst>
          </p:cNvPr>
          <p:cNvSpPr>
            <a:spLocks noGrp="1"/>
          </p:cNvSpPr>
          <p:nvPr>
            <p:ph idx="1"/>
          </p:nvPr>
        </p:nvSpPr>
        <p:spPr>
          <a:xfrm>
            <a:off x="762000" y="1924049"/>
            <a:ext cx="6543675" cy="4324351"/>
          </a:xfrm>
        </p:spPr>
        <p:txBody>
          <a:bodyPr anchor="ctr">
            <a:normAutofit/>
          </a:bodyPr>
          <a:lstStyle/>
          <a:p>
            <a:pPr>
              <a:lnSpc>
                <a:spcPct val="100000"/>
              </a:lnSpc>
            </a:pPr>
            <a:r>
              <a:rPr lang="nb-NO" sz="1600" dirty="0" err="1"/>
              <a:t>I’ve</a:t>
            </a:r>
            <a:r>
              <a:rPr lang="nb-NO" sz="1600" dirty="0"/>
              <a:t> </a:t>
            </a:r>
            <a:r>
              <a:rPr lang="nb-NO" sz="1600" dirty="0" err="1"/>
              <a:t>read</a:t>
            </a:r>
            <a:r>
              <a:rPr lang="nb-NO" sz="1600" dirty="0"/>
              <a:t> up </a:t>
            </a:r>
            <a:r>
              <a:rPr lang="nb-NO" sz="1600" dirty="0" err="1"/>
              <a:t>on</a:t>
            </a:r>
            <a:r>
              <a:rPr lang="nb-NO" sz="1600" dirty="0"/>
              <a:t> </a:t>
            </a:r>
            <a:r>
              <a:rPr lang="nb-NO" sz="1600" dirty="0" err="1"/>
              <a:t>topics</a:t>
            </a:r>
            <a:r>
              <a:rPr lang="nb-NO" sz="1600" dirty="0"/>
              <a:t> so </a:t>
            </a:r>
            <a:r>
              <a:rPr lang="nb-NO" sz="1600" dirty="0" err="1"/>
              <a:t>that</a:t>
            </a:r>
            <a:r>
              <a:rPr lang="nb-NO" sz="1600" dirty="0"/>
              <a:t> I </a:t>
            </a:r>
            <a:r>
              <a:rPr lang="nb-NO" sz="1600" dirty="0" err="1"/>
              <a:t>can</a:t>
            </a:r>
            <a:r>
              <a:rPr lang="nb-NO" sz="1600" dirty="0"/>
              <a:t> </a:t>
            </a:r>
            <a:r>
              <a:rPr lang="nb-NO" sz="1600" dirty="0" err="1"/>
              <a:t>cite</a:t>
            </a:r>
            <a:r>
              <a:rPr lang="nb-NO" sz="1600" dirty="0"/>
              <a:t> for my </a:t>
            </a:r>
            <a:r>
              <a:rPr lang="nb-NO" sz="1600" dirty="0" err="1"/>
              <a:t>thesis</a:t>
            </a:r>
            <a:r>
              <a:rPr lang="nb-NO" sz="1600" dirty="0"/>
              <a:t>. I </a:t>
            </a:r>
            <a:r>
              <a:rPr lang="nb-NO" sz="1600" dirty="0" err="1"/>
              <a:t>started</a:t>
            </a:r>
            <a:r>
              <a:rPr lang="nb-NO" sz="1600" dirty="0"/>
              <a:t> </a:t>
            </a:r>
            <a:r>
              <a:rPr lang="nb-NO" sz="1600" dirty="0" err="1"/>
              <a:t>writing</a:t>
            </a:r>
            <a:r>
              <a:rPr lang="nb-NO" sz="1600" dirty="0"/>
              <a:t> </a:t>
            </a:r>
            <a:r>
              <a:rPr lang="nb-NO" sz="1600" dirty="0" err="1"/>
              <a:t>the</a:t>
            </a:r>
            <a:r>
              <a:rPr lang="nb-NO" sz="1600" dirty="0"/>
              <a:t> </a:t>
            </a:r>
            <a:r>
              <a:rPr lang="nb-NO" sz="1600" dirty="0" err="1"/>
              <a:t>theory</a:t>
            </a:r>
            <a:r>
              <a:rPr lang="nb-NO" sz="1600" dirty="0"/>
              <a:t> and </a:t>
            </a:r>
            <a:r>
              <a:rPr lang="nb-NO" sz="1600" dirty="0" err="1"/>
              <a:t>method</a:t>
            </a:r>
            <a:r>
              <a:rPr lang="nb-NO" sz="1600" dirty="0"/>
              <a:t> </a:t>
            </a:r>
            <a:r>
              <a:rPr lang="nb-NO" sz="1600" dirty="0" err="1"/>
              <a:t>chapters</a:t>
            </a:r>
            <a:r>
              <a:rPr lang="nb-NO" sz="1600" dirty="0"/>
              <a:t>. </a:t>
            </a:r>
          </a:p>
          <a:p>
            <a:pPr>
              <a:lnSpc>
                <a:spcPct val="100000"/>
              </a:lnSpc>
            </a:pPr>
            <a:r>
              <a:rPr lang="nb-NO" sz="1600" dirty="0" err="1"/>
              <a:t>These</a:t>
            </a:r>
            <a:r>
              <a:rPr lang="nb-NO" sz="1600" dirty="0"/>
              <a:t> </a:t>
            </a:r>
            <a:r>
              <a:rPr lang="nb-NO" sz="1600" dirty="0" err="1"/>
              <a:t>chapters</a:t>
            </a:r>
            <a:r>
              <a:rPr lang="nb-NO" sz="1600" dirty="0"/>
              <a:t> </a:t>
            </a:r>
            <a:r>
              <a:rPr lang="nb-NO" sz="1600" dirty="0" err="1"/>
              <a:t>are</a:t>
            </a:r>
            <a:r>
              <a:rPr lang="nb-NO" sz="1600" dirty="0"/>
              <a:t> </a:t>
            </a:r>
            <a:r>
              <a:rPr lang="nb-NO" sz="1600" dirty="0" err="1"/>
              <a:t>the</a:t>
            </a:r>
            <a:r>
              <a:rPr lang="nb-NO" sz="1600" dirty="0"/>
              <a:t> </a:t>
            </a:r>
            <a:r>
              <a:rPr lang="nb-NO" sz="1600" dirty="0" err="1"/>
              <a:t>slowest</a:t>
            </a:r>
            <a:r>
              <a:rPr lang="nb-NO" sz="1600" dirty="0"/>
              <a:t> to be </a:t>
            </a:r>
            <a:r>
              <a:rPr lang="nb-NO" sz="1600" dirty="0" err="1"/>
              <a:t>written</a:t>
            </a:r>
            <a:r>
              <a:rPr lang="nb-NO" sz="1600" dirty="0"/>
              <a:t> (</a:t>
            </a:r>
            <a:r>
              <a:rPr lang="nb-NO" sz="1600" dirty="0" err="1"/>
              <a:t>because</a:t>
            </a:r>
            <a:r>
              <a:rPr lang="nb-NO" sz="1600" dirty="0"/>
              <a:t> </a:t>
            </a:r>
            <a:r>
              <a:rPr lang="nb-NO" sz="1600" dirty="0" err="1"/>
              <a:t>of</a:t>
            </a:r>
            <a:r>
              <a:rPr lang="nb-NO" sz="1600" dirty="0"/>
              <a:t> </a:t>
            </a:r>
            <a:r>
              <a:rPr lang="nb-NO" sz="1600" dirty="0" err="1"/>
              <a:t>citations</a:t>
            </a:r>
            <a:r>
              <a:rPr lang="nb-NO" sz="1600" dirty="0"/>
              <a:t>)</a:t>
            </a:r>
          </a:p>
          <a:p>
            <a:pPr>
              <a:lnSpc>
                <a:spcPct val="100000"/>
              </a:lnSpc>
            </a:pPr>
            <a:r>
              <a:rPr lang="nb-NO" sz="1600" dirty="0"/>
              <a:t>I </a:t>
            </a:r>
            <a:r>
              <a:rPr lang="nb-NO" sz="1600" dirty="0" err="1"/>
              <a:t>also</a:t>
            </a:r>
            <a:r>
              <a:rPr lang="nb-NO" sz="1600" dirty="0"/>
              <a:t> used a </a:t>
            </a:r>
            <a:r>
              <a:rPr lang="nb-NO" sz="1600" dirty="0" err="1"/>
              <a:t>significant</a:t>
            </a:r>
            <a:r>
              <a:rPr lang="nb-NO" sz="1600" dirty="0"/>
              <a:t> </a:t>
            </a:r>
            <a:r>
              <a:rPr lang="nb-NO" sz="1600" dirty="0" err="1"/>
              <a:t>amount</a:t>
            </a:r>
            <a:r>
              <a:rPr lang="nb-NO" sz="1600" dirty="0"/>
              <a:t> </a:t>
            </a:r>
            <a:r>
              <a:rPr lang="nb-NO" sz="1600" dirty="0" err="1"/>
              <a:t>of</a:t>
            </a:r>
            <a:r>
              <a:rPr lang="nb-NO" sz="1600" dirty="0"/>
              <a:t> time to </a:t>
            </a:r>
            <a:r>
              <a:rPr lang="nb-NO" sz="1600" dirty="0" err="1"/>
              <a:t>read</a:t>
            </a:r>
            <a:r>
              <a:rPr lang="nb-NO" sz="1600" dirty="0"/>
              <a:t> in </a:t>
            </a:r>
            <a:r>
              <a:rPr lang="nb-NO" sz="1600" dirty="0" err="1"/>
              <a:t>the</a:t>
            </a:r>
            <a:r>
              <a:rPr lang="nb-NO" sz="1600" dirty="0"/>
              <a:t> </a:t>
            </a:r>
            <a:r>
              <a:rPr lang="nb-NO" sz="1600" dirty="0" err="1"/>
              <a:t>source</a:t>
            </a:r>
            <a:r>
              <a:rPr lang="nb-NO" sz="1600" dirty="0"/>
              <a:t> so </a:t>
            </a:r>
            <a:r>
              <a:rPr lang="nb-NO" sz="1600" dirty="0" err="1"/>
              <a:t>that</a:t>
            </a:r>
            <a:r>
              <a:rPr lang="nb-NO" sz="1600" dirty="0"/>
              <a:t> I </a:t>
            </a:r>
            <a:r>
              <a:rPr lang="nb-NO" sz="1600" dirty="0" err="1"/>
              <a:t>could</a:t>
            </a:r>
            <a:r>
              <a:rPr lang="nb-NO" sz="1600" dirty="0"/>
              <a:t> </a:t>
            </a:r>
            <a:r>
              <a:rPr lang="nb-NO" sz="1600" dirty="0" err="1"/>
              <a:t>quality</a:t>
            </a:r>
            <a:r>
              <a:rPr lang="nb-NO" sz="1600" dirty="0"/>
              <a:t> </a:t>
            </a:r>
            <a:r>
              <a:rPr lang="nb-NO" sz="1600" dirty="0" err="1"/>
              <a:t>check</a:t>
            </a:r>
            <a:r>
              <a:rPr lang="nb-NO" sz="1600" dirty="0"/>
              <a:t> my </a:t>
            </a:r>
            <a:r>
              <a:rPr lang="nb-NO" sz="1600" dirty="0" err="1"/>
              <a:t>understandings</a:t>
            </a:r>
            <a:r>
              <a:rPr lang="nb-NO" sz="1600" dirty="0"/>
              <a:t> + have a </a:t>
            </a:r>
            <a:r>
              <a:rPr lang="nb-NO" sz="1600" dirty="0" err="1"/>
              <a:t>citation</a:t>
            </a:r>
            <a:r>
              <a:rPr lang="nb-NO" sz="1600" dirty="0"/>
              <a:t> to </a:t>
            </a:r>
            <a:r>
              <a:rPr lang="nb-NO" sz="1600" dirty="0" err="1"/>
              <a:t>the</a:t>
            </a:r>
            <a:r>
              <a:rPr lang="nb-NO" sz="1600" dirty="0"/>
              <a:t> </a:t>
            </a:r>
            <a:r>
              <a:rPr lang="nb-NO" sz="1600" dirty="0" err="1"/>
              <a:t>correct</a:t>
            </a:r>
            <a:r>
              <a:rPr lang="nb-NO" sz="1600" dirty="0"/>
              <a:t> </a:t>
            </a:r>
            <a:r>
              <a:rPr lang="nb-NO" sz="1600" dirty="0" err="1"/>
              <a:t>place</a:t>
            </a:r>
            <a:endParaRPr lang="nb-NO" sz="1600" dirty="0"/>
          </a:p>
          <a:p>
            <a:pPr lvl="1">
              <a:lnSpc>
                <a:spcPct val="100000"/>
              </a:lnSpc>
            </a:pPr>
            <a:r>
              <a:rPr lang="nb-NO" sz="1600" dirty="0"/>
              <a:t>Machine Learning – Tom Mitchell</a:t>
            </a:r>
          </a:p>
          <a:p>
            <a:pPr lvl="1">
              <a:lnSpc>
                <a:spcPct val="100000"/>
              </a:lnSpc>
            </a:pPr>
            <a:r>
              <a:rPr lang="nb-NO" sz="1600" dirty="0" err="1"/>
              <a:t>Seismic</a:t>
            </a:r>
            <a:r>
              <a:rPr lang="nb-NO" sz="1600" dirty="0"/>
              <a:t> Data Analysis – </a:t>
            </a:r>
            <a:r>
              <a:rPr lang="nb-NO" sz="1600" dirty="0" err="1"/>
              <a:t>Özdogan</a:t>
            </a:r>
            <a:r>
              <a:rPr lang="nb-NO" sz="1600" dirty="0"/>
              <a:t> Yilmaz</a:t>
            </a:r>
          </a:p>
          <a:p>
            <a:pPr lvl="1">
              <a:lnSpc>
                <a:spcPct val="100000"/>
              </a:lnSpc>
            </a:pPr>
            <a:r>
              <a:rPr lang="nb-NO" sz="1600" i="1" dirty="0" err="1"/>
              <a:t>Geophysics</a:t>
            </a:r>
            <a:r>
              <a:rPr lang="nb-NO" sz="1600" i="1" dirty="0"/>
              <a:t> </a:t>
            </a:r>
            <a:r>
              <a:rPr lang="nb-NO" sz="1600" i="1" dirty="0" err="1"/>
              <a:t>of</a:t>
            </a:r>
            <a:r>
              <a:rPr lang="nb-NO" sz="1600" i="1" dirty="0"/>
              <a:t> </a:t>
            </a:r>
            <a:r>
              <a:rPr lang="nb-NO" sz="1600" i="1" dirty="0" err="1"/>
              <a:t>Reservoir</a:t>
            </a:r>
            <a:r>
              <a:rPr lang="nb-NO" sz="1600" i="1" dirty="0"/>
              <a:t> and </a:t>
            </a:r>
            <a:r>
              <a:rPr lang="nb-NO" sz="1600" i="1" dirty="0" err="1"/>
              <a:t>Civil</a:t>
            </a:r>
            <a:r>
              <a:rPr lang="nb-NO" sz="1600" i="1" dirty="0"/>
              <a:t> </a:t>
            </a:r>
            <a:r>
              <a:rPr lang="nb-NO" sz="1600" i="1" dirty="0" err="1"/>
              <a:t>engineering</a:t>
            </a:r>
            <a:r>
              <a:rPr lang="nb-NO" sz="1600" i="1" dirty="0"/>
              <a:t> – Mari et al. </a:t>
            </a:r>
          </a:p>
          <a:p>
            <a:pPr>
              <a:lnSpc>
                <a:spcPct val="100000"/>
              </a:lnSpc>
            </a:pPr>
            <a:r>
              <a:rPr lang="nb-NO" sz="1600" dirty="0"/>
              <a:t>I have 5 ½ </a:t>
            </a:r>
            <a:r>
              <a:rPr lang="nb-NO" sz="1600" dirty="0" err="1"/>
              <a:t>pages</a:t>
            </a:r>
            <a:r>
              <a:rPr lang="nb-NO" sz="1600" dirty="0"/>
              <a:t> </a:t>
            </a:r>
            <a:r>
              <a:rPr lang="nb-NO" sz="1600" dirty="0" err="1"/>
              <a:t>of</a:t>
            </a:r>
            <a:r>
              <a:rPr lang="nb-NO" sz="1600" dirty="0"/>
              <a:t> </a:t>
            </a:r>
            <a:r>
              <a:rPr lang="nb-NO" sz="1600" dirty="0" err="1"/>
              <a:t>densely</a:t>
            </a:r>
            <a:r>
              <a:rPr lang="nb-NO" sz="1600" dirty="0"/>
              <a:t> </a:t>
            </a:r>
            <a:r>
              <a:rPr lang="nb-NO" sz="1600" dirty="0" err="1"/>
              <a:t>packed</a:t>
            </a:r>
            <a:r>
              <a:rPr lang="nb-NO" sz="1600" dirty="0"/>
              <a:t> </a:t>
            </a:r>
            <a:r>
              <a:rPr lang="nb-NO" sz="1600" dirty="0" err="1"/>
              <a:t>text</a:t>
            </a:r>
            <a:r>
              <a:rPr lang="nb-NO" sz="1600" dirty="0"/>
              <a:t> </a:t>
            </a:r>
            <a:r>
              <a:rPr lang="nb-NO" sz="1600" dirty="0" err="1"/>
              <a:t>written</a:t>
            </a:r>
            <a:endParaRPr lang="nb-NO" sz="1600" dirty="0"/>
          </a:p>
          <a:p>
            <a:pPr>
              <a:lnSpc>
                <a:spcPct val="100000"/>
              </a:lnSpc>
            </a:pPr>
            <a:endParaRPr lang="en-GB" sz="1300" dirty="0"/>
          </a:p>
        </p:txBody>
      </p:sp>
      <p:pic>
        <p:nvPicPr>
          <p:cNvPr id="4" name="Picture 3">
            <a:extLst>
              <a:ext uri="{FF2B5EF4-FFF2-40B4-BE49-F238E27FC236}">
                <a16:creationId xmlns:a16="http://schemas.microsoft.com/office/drawing/2014/main" id="{9846284E-927C-49C4-92B7-E2EC69E8E049}"/>
              </a:ext>
            </a:extLst>
          </p:cNvPr>
          <p:cNvPicPr>
            <a:picLocks noChangeAspect="1"/>
          </p:cNvPicPr>
          <p:nvPr/>
        </p:nvPicPr>
        <p:blipFill rotWithShape="1">
          <a:blip r:embed="rId3"/>
          <a:srcRect l="26794" r="29042"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3362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E279D-47E2-4975-BC89-B7922229950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Time saves</a:t>
            </a:r>
          </a:p>
        </p:txBody>
      </p:sp>
      <p:sp>
        <p:nvSpPr>
          <p:cNvPr id="9" name="Content Placeholder 8">
            <a:extLst>
              <a:ext uri="{FF2B5EF4-FFF2-40B4-BE49-F238E27FC236}">
                <a16:creationId xmlns:a16="http://schemas.microsoft.com/office/drawing/2014/main" id="{53916FFD-3A5F-4FA2-6C3A-9862E4A97162}"/>
              </a:ext>
            </a:extLst>
          </p:cNvPr>
          <p:cNvSpPr>
            <a:spLocks noGrp="1"/>
          </p:cNvSpPr>
          <p:nvPr>
            <p:ph idx="1"/>
          </p:nvPr>
        </p:nvSpPr>
        <p:spPr>
          <a:xfrm>
            <a:off x="1370693" y="5494872"/>
            <a:ext cx="9440034" cy="621614"/>
          </a:xfrm>
        </p:spPr>
        <p:txBody>
          <a:bodyPr vert="horz" lIns="91440" tIns="45720" rIns="91440" bIns="45720" rtlCol="0" anchor="t">
            <a:normAutofit/>
          </a:bodyPr>
          <a:lstStyle/>
          <a:p>
            <a:pPr marL="0" indent="0" algn="ctr">
              <a:buNone/>
            </a:pPr>
            <a:r>
              <a:rPr lang="en-US" sz="2000">
                <a:solidFill>
                  <a:srgbClr val="A7A259"/>
                </a:solidFill>
              </a:rPr>
              <a:t>I would like to have the code that correlates the CPTs to the seismic traces</a:t>
            </a:r>
          </a:p>
        </p:txBody>
      </p:sp>
      <p:pic>
        <p:nvPicPr>
          <p:cNvPr id="19" name="Picture 1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Content Placeholder 4">
            <a:extLst>
              <a:ext uri="{FF2B5EF4-FFF2-40B4-BE49-F238E27FC236}">
                <a16:creationId xmlns:a16="http://schemas.microsoft.com/office/drawing/2014/main" id="{9C0C0361-BE35-445D-95B3-FD8E0E7B993D}"/>
              </a:ext>
            </a:extLst>
          </p:cNvPr>
          <p:cNvPicPr>
            <a:picLocks noChangeAspect="1"/>
          </p:cNvPicPr>
          <p:nvPr/>
        </p:nvPicPr>
        <p:blipFill rotWithShape="1">
          <a:blip r:embed="rId4"/>
          <a:srcRect l="2347" r="1550" b="-1"/>
          <a:stretch/>
        </p:blipFill>
        <p:spPr>
          <a:xfrm>
            <a:off x="-1" y="-1"/>
            <a:ext cx="12198915" cy="4220682"/>
          </a:xfrm>
          <a:prstGeom prst="rect">
            <a:avLst/>
          </a:prstGeom>
        </p:spPr>
      </p:pic>
      <p:sp>
        <p:nvSpPr>
          <p:cNvPr id="6" name="TextBox 5">
            <a:extLst>
              <a:ext uri="{FF2B5EF4-FFF2-40B4-BE49-F238E27FC236}">
                <a16:creationId xmlns:a16="http://schemas.microsoft.com/office/drawing/2014/main" id="{369378C1-154A-462D-BE28-0F14C609C34C}"/>
              </a:ext>
            </a:extLst>
          </p:cNvPr>
          <p:cNvSpPr txBox="1"/>
          <p:nvPr/>
        </p:nvSpPr>
        <p:spPr>
          <a:xfrm>
            <a:off x="9020175" y="4322278"/>
            <a:ext cx="2962275" cy="369332"/>
          </a:xfrm>
          <a:prstGeom prst="rect">
            <a:avLst/>
          </a:prstGeom>
          <a:noFill/>
        </p:spPr>
        <p:txBody>
          <a:bodyPr wrap="square" rtlCol="0">
            <a:spAutoFit/>
          </a:bodyPr>
          <a:lstStyle/>
          <a:p>
            <a:r>
              <a:rPr lang="en-GB" b="1" dirty="0"/>
              <a:t>↑ </a:t>
            </a:r>
            <a:r>
              <a:rPr lang="nb-NO" dirty="0"/>
              <a:t>From TNW IGM report</a:t>
            </a:r>
            <a:endParaRPr lang="en-GB" dirty="0"/>
          </a:p>
        </p:txBody>
      </p:sp>
    </p:spTree>
    <p:extLst>
      <p:ext uri="{BB962C8B-B14F-4D97-AF65-F5344CB8AC3E}">
        <p14:creationId xmlns:p14="http://schemas.microsoft.com/office/powerpoint/2010/main" val="67162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F5504-E6B8-497A-A784-CEE54A06529F}"/>
              </a:ext>
            </a:extLst>
          </p:cNvPr>
          <p:cNvSpPr>
            <a:spLocks noGrp="1"/>
          </p:cNvSpPr>
          <p:nvPr>
            <p:ph type="title"/>
          </p:nvPr>
        </p:nvSpPr>
        <p:spPr>
          <a:xfrm>
            <a:off x="913795" y="609600"/>
            <a:ext cx="10353762" cy="1257300"/>
          </a:xfrm>
        </p:spPr>
        <p:txBody>
          <a:bodyPr>
            <a:normAutofit/>
          </a:bodyPr>
          <a:lstStyle/>
          <a:p>
            <a:r>
              <a:rPr lang="nb-NO" dirty="0" err="1"/>
              <a:t>Trashcan</a:t>
            </a:r>
            <a:endParaRPr lang="en-GB" dirty="0"/>
          </a:p>
        </p:txBody>
      </p:sp>
      <p:sp>
        <p:nvSpPr>
          <p:cNvPr id="3" name="Content Placeholder 2">
            <a:extLst>
              <a:ext uri="{FF2B5EF4-FFF2-40B4-BE49-F238E27FC236}">
                <a16:creationId xmlns:a16="http://schemas.microsoft.com/office/drawing/2014/main" id="{F884C68F-2244-41DC-9B9F-3A35B233555D}"/>
              </a:ext>
            </a:extLst>
          </p:cNvPr>
          <p:cNvSpPr>
            <a:spLocks noGrp="1"/>
          </p:cNvSpPr>
          <p:nvPr>
            <p:ph idx="1"/>
          </p:nvPr>
        </p:nvSpPr>
        <p:spPr>
          <a:xfrm>
            <a:off x="723900" y="1998132"/>
            <a:ext cx="5736167" cy="3793068"/>
          </a:xfrm>
        </p:spPr>
        <p:txBody>
          <a:bodyPr anchor="ctr">
            <a:normAutofit lnSpcReduction="10000"/>
          </a:bodyPr>
          <a:lstStyle/>
          <a:p>
            <a:pPr>
              <a:lnSpc>
                <a:spcPct val="100000"/>
              </a:lnSpc>
            </a:pPr>
            <a:r>
              <a:rPr lang="nb-NO" sz="1600" dirty="0"/>
              <a:t>Transfer </a:t>
            </a:r>
            <a:r>
              <a:rPr lang="nb-NO" sz="1600" dirty="0" err="1"/>
              <a:t>learning</a:t>
            </a:r>
            <a:r>
              <a:rPr lang="nb-NO" sz="1600" dirty="0"/>
              <a:t> – I still have not done </a:t>
            </a:r>
            <a:r>
              <a:rPr lang="nb-NO" sz="1600" dirty="0" err="1"/>
              <a:t>any</a:t>
            </a:r>
            <a:r>
              <a:rPr lang="nb-NO" sz="1600" dirty="0"/>
              <a:t> </a:t>
            </a:r>
            <a:r>
              <a:rPr lang="nb-NO" sz="1600" dirty="0" err="1"/>
              <a:t>of</a:t>
            </a:r>
            <a:r>
              <a:rPr lang="nb-NO" sz="1600" dirty="0"/>
              <a:t> </a:t>
            </a:r>
            <a:r>
              <a:rPr lang="nb-NO" sz="1600" dirty="0" err="1"/>
              <a:t>this</a:t>
            </a:r>
            <a:r>
              <a:rPr lang="nb-NO" sz="1600" dirty="0"/>
              <a:t>. May relegate to </a:t>
            </a:r>
            <a:r>
              <a:rPr lang="nb-NO" sz="1600" dirty="0" err="1"/>
              <a:t>proposed</a:t>
            </a:r>
            <a:r>
              <a:rPr lang="nb-NO" sz="1600" dirty="0"/>
              <a:t> </a:t>
            </a:r>
            <a:r>
              <a:rPr lang="nb-NO" sz="1600" dirty="0" err="1"/>
              <a:t>continued</a:t>
            </a:r>
            <a:r>
              <a:rPr lang="nb-NO" sz="1600" dirty="0"/>
              <a:t> </a:t>
            </a:r>
            <a:r>
              <a:rPr lang="nb-NO" sz="1600" dirty="0" err="1"/>
              <a:t>work</a:t>
            </a:r>
            <a:r>
              <a:rPr lang="nb-NO" sz="1600" dirty="0"/>
              <a:t>.</a:t>
            </a:r>
          </a:p>
          <a:p>
            <a:pPr lvl="1">
              <a:lnSpc>
                <a:spcPct val="100000"/>
              </a:lnSpc>
            </a:pPr>
            <a:r>
              <a:rPr lang="nb-NO" sz="1600" dirty="0" err="1"/>
              <a:t>Synthetic</a:t>
            </a:r>
            <a:r>
              <a:rPr lang="nb-NO" sz="1600" dirty="0"/>
              <a:t> data is in time </a:t>
            </a:r>
            <a:r>
              <a:rPr lang="nb-NO" sz="1600" dirty="0" err="1"/>
              <a:t>domain</a:t>
            </a:r>
            <a:r>
              <a:rPr lang="nb-NO" sz="1600" dirty="0"/>
              <a:t>. CPT is in </a:t>
            </a:r>
            <a:r>
              <a:rPr lang="nb-NO" sz="1600" dirty="0" err="1"/>
              <a:t>depth</a:t>
            </a:r>
            <a:r>
              <a:rPr lang="nb-NO" sz="1600" dirty="0"/>
              <a:t> </a:t>
            </a:r>
            <a:r>
              <a:rPr lang="nb-NO" sz="1600" dirty="0" err="1"/>
              <a:t>domain</a:t>
            </a:r>
            <a:endParaRPr lang="nb-NO" sz="1600" dirty="0"/>
          </a:p>
          <a:p>
            <a:pPr>
              <a:lnSpc>
                <a:spcPct val="100000"/>
              </a:lnSpc>
            </a:pPr>
            <a:r>
              <a:rPr lang="nb-NO" sz="1600" dirty="0" err="1"/>
              <a:t>Multitask</a:t>
            </a:r>
            <a:r>
              <a:rPr lang="nb-NO" sz="1600" dirty="0"/>
              <a:t> </a:t>
            </a:r>
            <a:r>
              <a:rPr lang="nb-NO" sz="1600" dirty="0" err="1"/>
              <a:t>learning</a:t>
            </a:r>
            <a:r>
              <a:rPr lang="nb-NO" sz="1600" dirty="0"/>
              <a:t>?</a:t>
            </a:r>
          </a:p>
          <a:p>
            <a:pPr lvl="1">
              <a:lnSpc>
                <a:spcPct val="100000"/>
              </a:lnSpc>
            </a:pPr>
            <a:r>
              <a:rPr lang="nb-NO" sz="1600" dirty="0"/>
              <a:t>The </a:t>
            </a:r>
            <a:r>
              <a:rPr lang="nb-NO" sz="1600" dirty="0" err="1"/>
              <a:t>seismic</a:t>
            </a:r>
            <a:r>
              <a:rPr lang="nb-NO" sz="1600" dirty="0"/>
              <a:t> has a </a:t>
            </a:r>
            <a:r>
              <a:rPr lang="nb-NO" sz="1600" dirty="0" err="1"/>
              <a:t>much</a:t>
            </a:r>
            <a:r>
              <a:rPr lang="nb-NO" sz="1600" dirty="0"/>
              <a:t> more «</a:t>
            </a:r>
            <a:r>
              <a:rPr lang="nb-NO" sz="1600" dirty="0" err="1"/>
              <a:t>wavy</a:t>
            </a:r>
            <a:r>
              <a:rPr lang="nb-NO" sz="1600" dirty="0"/>
              <a:t>» nature </a:t>
            </a:r>
            <a:r>
              <a:rPr lang="nb-NO" sz="1600" dirty="0" err="1"/>
              <a:t>than</a:t>
            </a:r>
            <a:r>
              <a:rPr lang="nb-NO" sz="1600" dirty="0"/>
              <a:t> </a:t>
            </a:r>
            <a:r>
              <a:rPr lang="nb-NO" sz="1600" dirty="0" err="1"/>
              <a:t>the</a:t>
            </a:r>
            <a:r>
              <a:rPr lang="nb-NO" sz="1600" dirty="0"/>
              <a:t> AI, </a:t>
            </a:r>
            <a:r>
              <a:rPr lang="nb-NO" sz="1600" dirty="0" err="1"/>
              <a:t>might</a:t>
            </a:r>
            <a:r>
              <a:rPr lang="nb-NO" sz="1600" dirty="0"/>
              <a:t> be </a:t>
            </a:r>
            <a:r>
              <a:rPr lang="nb-NO" sz="1600" dirty="0" err="1"/>
              <a:t>harder</a:t>
            </a:r>
            <a:r>
              <a:rPr lang="nb-NO" sz="1600" dirty="0"/>
              <a:t> to </a:t>
            </a:r>
            <a:r>
              <a:rPr lang="nb-NO" sz="1600" dirty="0" err="1"/>
              <a:t>create</a:t>
            </a:r>
            <a:r>
              <a:rPr lang="nb-NO" sz="1600" dirty="0"/>
              <a:t> </a:t>
            </a:r>
            <a:r>
              <a:rPr lang="nb-NO" sz="1600" dirty="0" err="1"/>
              <a:t>meaningful</a:t>
            </a:r>
            <a:r>
              <a:rPr lang="nb-NO" sz="1600" dirty="0"/>
              <a:t> </a:t>
            </a:r>
            <a:r>
              <a:rPr lang="nb-NO" sz="1600" dirty="0" err="1"/>
              <a:t>abstractions</a:t>
            </a:r>
            <a:r>
              <a:rPr lang="nb-NO" sz="1600" dirty="0"/>
              <a:t> for </a:t>
            </a:r>
            <a:r>
              <a:rPr lang="nb-NO" sz="1600" dirty="0" err="1"/>
              <a:t>the</a:t>
            </a:r>
            <a:r>
              <a:rPr lang="nb-NO" sz="1600" dirty="0"/>
              <a:t> </a:t>
            </a:r>
            <a:r>
              <a:rPr lang="nb-NO" sz="1600" dirty="0" err="1"/>
              <a:t>network</a:t>
            </a:r>
            <a:r>
              <a:rPr lang="nb-NO" sz="1600" dirty="0"/>
              <a:t>. If I </a:t>
            </a:r>
            <a:r>
              <a:rPr lang="nb-NO" sz="1600" dirty="0" err="1"/>
              <a:t>trash</a:t>
            </a:r>
            <a:r>
              <a:rPr lang="nb-NO" sz="1600" dirty="0"/>
              <a:t> it, </a:t>
            </a:r>
            <a:r>
              <a:rPr lang="nb-NO" sz="1600" dirty="0" err="1"/>
              <a:t>should</a:t>
            </a:r>
            <a:r>
              <a:rPr lang="nb-NO" sz="1600" dirty="0"/>
              <a:t> I report </a:t>
            </a:r>
            <a:r>
              <a:rPr lang="nb-NO" sz="1600" dirty="0" err="1"/>
              <a:t>on</a:t>
            </a:r>
            <a:r>
              <a:rPr lang="nb-NO" sz="1600" dirty="0"/>
              <a:t> it at all? </a:t>
            </a:r>
            <a:r>
              <a:rPr lang="nb-NO" sz="1600" dirty="0" err="1"/>
              <a:t>Would</a:t>
            </a:r>
            <a:r>
              <a:rPr lang="nb-NO" sz="1600" dirty="0"/>
              <a:t> </a:t>
            </a:r>
            <a:r>
              <a:rPr lang="nb-NO" sz="1600" dirty="0" err="1"/>
              <a:t>require</a:t>
            </a:r>
            <a:r>
              <a:rPr lang="nb-NO" sz="1600" dirty="0"/>
              <a:t> </a:t>
            </a:r>
            <a:r>
              <a:rPr lang="nb-NO" sz="1600" dirty="0" err="1"/>
              <a:t>addition</a:t>
            </a:r>
            <a:r>
              <a:rPr lang="nb-NO" sz="1600" dirty="0"/>
              <a:t> to </a:t>
            </a:r>
            <a:r>
              <a:rPr lang="nb-NO" sz="1600" dirty="0" err="1"/>
              <a:t>theory</a:t>
            </a:r>
            <a:r>
              <a:rPr lang="nb-NO" sz="1600" dirty="0"/>
              <a:t> </a:t>
            </a:r>
            <a:r>
              <a:rPr lang="nb-NO" sz="1600" dirty="0" err="1"/>
              <a:t>chapter</a:t>
            </a:r>
            <a:endParaRPr lang="nb-NO" sz="1600" dirty="0"/>
          </a:p>
          <a:p>
            <a:pPr>
              <a:lnSpc>
                <a:spcPct val="100000"/>
              </a:lnSpc>
            </a:pPr>
            <a:r>
              <a:rPr lang="nb-NO" sz="1600" dirty="0"/>
              <a:t>2D?</a:t>
            </a:r>
          </a:p>
          <a:p>
            <a:pPr lvl="1">
              <a:lnSpc>
                <a:spcPct val="100000"/>
              </a:lnSpc>
            </a:pPr>
            <a:r>
              <a:rPr lang="nb-NO" sz="1600" dirty="0" err="1"/>
              <a:t>Padding</a:t>
            </a:r>
            <a:r>
              <a:rPr lang="nb-NO" sz="1600" dirty="0"/>
              <a:t> </a:t>
            </a:r>
            <a:r>
              <a:rPr lang="nb-NO" sz="1600" dirty="0" err="1"/>
              <a:t>issue</a:t>
            </a:r>
            <a:r>
              <a:rPr lang="nb-NO" sz="1600" dirty="0"/>
              <a:t>. Not sure </a:t>
            </a:r>
            <a:r>
              <a:rPr lang="nb-NO" sz="1600" dirty="0" err="1"/>
              <a:t>what</a:t>
            </a:r>
            <a:r>
              <a:rPr lang="nb-NO" sz="1600" dirty="0"/>
              <a:t> </a:t>
            </a:r>
            <a:r>
              <a:rPr lang="nb-NO" sz="1600" dirty="0" err="1"/>
              <a:t>mustafa</a:t>
            </a:r>
            <a:r>
              <a:rPr lang="nb-NO" sz="1600" dirty="0"/>
              <a:t> </a:t>
            </a:r>
            <a:r>
              <a:rPr lang="nb-NO" sz="1600" dirty="0" err="1"/>
              <a:t>did</a:t>
            </a:r>
            <a:r>
              <a:rPr lang="nb-NO" sz="1600" dirty="0"/>
              <a:t> for </a:t>
            </a:r>
            <a:r>
              <a:rPr lang="nb-NO" sz="1600" dirty="0" err="1"/>
              <a:t>this</a:t>
            </a:r>
            <a:r>
              <a:rPr lang="nb-NO" sz="1600" dirty="0"/>
              <a:t>, </a:t>
            </a:r>
            <a:r>
              <a:rPr lang="nb-NO" sz="1600" dirty="0" err="1"/>
              <a:t>but</a:t>
            </a:r>
            <a:r>
              <a:rPr lang="nb-NO" sz="1600" dirty="0"/>
              <a:t> It </a:t>
            </a:r>
            <a:r>
              <a:rPr lang="nb-NO" sz="1600" dirty="0" err="1"/>
              <a:t>does</a:t>
            </a:r>
            <a:r>
              <a:rPr lang="nb-NO" sz="1600" dirty="0"/>
              <a:t> not </a:t>
            </a:r>
            <a:r>
              <a:rPr lang="nb-NO" sz="1600" dirty="0" err="1"/>
              <a:t>seem</a:t>
            </a:r>
            <a:r>
              <a:rPr lang="nb-NO" sz="1600" dirty="0"/>
              <a:t> like </a:t>
            </a:r>
            <a:r>
              <a:rPr lang="nb-NO" sz="1600" dirty="0" err="1"/>
              <a:t>he</a:t>
            </a:r>
            <a:r>
              <a:rPr lang="nb-NO" sz="1600" dirty="0"/>
              <a:t> </a:t>
            </a:r>
            <a:r>
              <a:rPr lang="nb-NO" sz="1600" dirty="0" err="1"/>
              <a:t>encountered</a:t>
            </a:r>
            <a:r>
              <a:rPr lang="nb-NO" sz="1600" dirty="0"/>
              <a:t> </a:t>
            </a:r>
            <a:r>
              <a:rPr lang="nb-NO" sz="1600" dirty="0" err="1"/>
              <a:t>any</a:t>
            </a:r>
            <a:r>
              <a:rPr lang="nb-NO" sz="1600" dirty="0"/>
              <a:t> </a:t>
            </a:r>
            <a:r>
              <a:rPr lang="nb-NO" sz="1600" dirty="0" err="1"/>
              <a:t>issues</a:t>
            </a:r>
            <a:r>
              <a:rPr lang="nb-NO" sz="1600" dirty="0"/>
              <a:t> </a:t>
            </a:r>
            <a:r>
              <a:rPr lang="nb-NO" sz="1600" dirty="0" err="1"/>
              <a:t>with</a:t>
            </a:r>
            <a:r>
              <a:rPr lang="nb-NO" sz="1600" dirty="0"/>
              <a:t> it. </a:t>
            </a:r>
          </a:p>
          <a:p>
            <a:pPr lvl="1">
              <a:lnSpc>
                <a:spcPct val="100000"/>
              </a:lnSpc>
            </a:pPr>
            <a:r>
              <a:rPr lang="nb-NO" sz="1600" dirty="0"/>
              <a:t>May be </a:t>
            </a:r>
            <a:r>
              <a:rPr lang="nb-NO" sz="1600" dirty="0" err="1"/>
              <a:t>caused</a:t>
            </a:r>
            <a:r>
              <a:rPr lang="nb-NO" sz="1600" dirty="0"/>
              <a:t> by </a:t>
            </a:r>
            <a:r>
              <a:rPr lang="nb-NO" sz="1600" dirty="0" err="1"/>
              <a:t>degradation</a:t>
            </a:r>
            <a:r>
              <a:rPr lang="nb-NO" sz="1600" dirty="0"/>
              <a:t> </a:t>
            </a:r>
            <a:r>
              <a:rPr lang="nb-NO" sz="1600" dirty="0" err="1"/>
              <a:t>because</a:t>
            </a:r>
            <a:r>
              <a:rPr lang="nb-NO" sz="1600" dirty="0"/>
              <a:t> </a:t>
            </a:r>
            <a:r>
              <a:rPr lang="nb-NO" sz="1600" dirty="0" err="1"/>
              <a:t>of</a:t>
            </a:r>
            <a:r>
              <a:rPr lang="nb-NO" sz="1600" dirty="0"/>
              <a:t> </a:t>
            </a:r>
            <a:r>
              <a:rPr lang="nb-NO" sz="1600" dirty="0" err="1"/>
              <a:t>the</a:t>
            </a:r>
            <a:r>
              <a:rPr lang="nb-NO" sz="1600" dirty="0"/>
              <a:t> </a:t>
            </a:r>
            <a:r>
              <a:rPr lang="nb-NO" sz="1600" dirty="0" err="1"/>
              <a:t>deep</a:t>
            </a:r>
            <a:r>
              <a:rPr lang="nb-NO" sz="1600" dirty="0"/>
              <a:t> </a:t>
            </a:r>
            <a:r>
              <a:rPr lang="nb-NO" sz="1600" dirty="0" err="1"/>
              <a:t>network</a:t>
            </a:r>
            <a:endParaRPr lang="en-GB" sz="1600" dirty="0"/>
          </a:p>
        </p:txBody>
      </p:sp>
      <p:pic>
        <p:nvPicPr>
          <p:cNvPr id="14"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956D539A-AA84-43D5-B750-68651A641620}"/>
              </a:ext>
            </a:extLst>
          </p:cNvPr>
          <p:cNvPicPr>
            <a:picLocks noChangeAspect="1"/>
          </p:cNvPicPr>
          <p:nvPr/>
        </p:nvPicPr>
        <p:blipFill rotWithShape="1">
          <a:blip r:embed="rId4"/>
          <a:srcRect r="16705" b="-2"/>
          <a:stretch/>
        </p:blipFill>
        <p:spPr>
          <a:xfrm>
            <a:off x="7066560" y="2132822"/>
            <a:ext cx="4065464" cy="3258006"/>
          </a:xfrm>
          <a:prstGeom prst="rect">
            <a:avLst/>
          </a:prstGeom>
        </p:spPr>
      </p:pic>
    </p:spTree>
    <p:extLst>
      <p:ext uri="{BB962C8B-B14F-4D97-AF65-F5344CB8AC3E}">
        <p14:creationId xmlns:p14="http://schemas.microsoft.com/office/powerpoint/2010/main" val="277966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Picture 6" descr="Background pattern&#10;&#10;Description automatically generated">
            <a:extLst>
              <a:ext uri="{FF2B5EF4-FFF2-40B4-BE49-F238E27FC236}">
                <a16:creationId xmlns:a16="http://schemas.microsoft.com/office/drawing/2014/main" id="{5DB0A413-D622-4B65-B368-DD2579748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185" y="691096"/>
            <a:ext cx="4706112" cy="3529584"/>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4C865F84-4715-4CC1-A204-61CB019312B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85334" y="695008"/>
            <a:ext cx="4700894" cy="3525671"/>
          </a:xfrm>
          <a:prstGeom prst="rect">
            <a:avLst/>
          </a:prstGeom>
        </p:spPr>
      </p:pic>
      <p:sp>
        <p:nvSpPr>
          <p:cNvPr id="8" name="TextBox 7">
            <a:extLst>
              <a:ext uri="{FF2B5EF4-FFF2-40B4-BE49-F238E27FC236}">
                <a16:creationId xmlns:a16="http://schemas.microsoft.com/office/drawing/2014/main" id="{1C351311-5F9E-4ED3-9062-903533DB7003}"/>
              </a:ext>
            </a:extLst>
          </p:cNvPr>
          <p:cNvSpPr txBox="1"/>
          <p:nvPr/>
        </p:nvSpPr>
        <p:spPr>
          <a:xfrm>
            <a:off x="1013882" y="4364613"/>
            <a:ext cx="5082117" cy="2031325"/>
          </a:xfrm>
          <a:prstGeom prst="rect">
            <a:avLst/>
          </a:prstGeom>
          <a:noFill/>
        </p:spPr>
        <p:txBody>
          <a:bodyPr wrap="square" rtlCol="0">
            <a:spAutoFit/>
          </a:bodyPr>
          <a:lstStyle/>
          <a:p>
            <a:r>
              <a:rPr lang="nb-NO" dirty="0"/>
              <a:t>ADX/0:</a:t>
            </a:r>
          </a:p>
          <a:p>
            <a:r>
              <a:rPr lang="nb-NO" dirty="0" err="1"/>
              <a:t>nb_filters</a:t>
            </a:r>
            <a:r>
              <a:rPr lang="nb-NO" dirty="0"/>
              <a:t> 	= 12</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125</a:t>
            </a:r>
            <a:endParaRPr lang="en-GB" dirty="0"/>
          </a:p>
        </p:txBody>
      </p:sp>
      <p:sp>
        <p:nvSpPr>
          <p:cNvPr id="11" name="TextBox 10">
            <a:extLst>
              <a:ext uri="{FF2B5EF4-FFF2-40B4-BE49-F238E27FC236}">
                <a16:creationId xmlns:a16="http://schemas.microsoft.com/office/drawing/2014/main" id="{60617746-BB47-4540-AB49-2DD95966DA3B}"/>
              </a:ext>
            </a:extLst>
          </p:cNvPr>
          <p:cNvSpPr txBox="1"/>
          <p:nvPr/>
        </p:nvSpPr>
        <p:spPr>
          <a:xfrm>
            <a:off x="6096001" y="4408666"/>
            <a:ext cx="5082117" cy="2031325"/>
          </a:xfrm>
          <a:prstGeom prst="rect">
            <a:avLst/>
          </a:prstGeom>
          <a:noFill/>
        </p:spPr>
        <p:txBody>
          <a:bodyPr wrap="square" rtlCol="0">
            <a:spAutoFit/>
          </a:bodyPr>
          <a:lstStyle/>
          <a:p>
            <a:r>
              <a:rPr lang="nb-NO" dirty="0"/>
              <a:t>ADX/1:</a:t>
            </a:r>
          </a:p>
          <a:p>
            <a:r>
              <a:rPr lang="nb-NO" dirty="0" err="1"/>
              <a:t>nb_filters</a:t>
            </a:r>
            <a:r>
              <a:rPr lang="nb-NO" dirty="0"/>
              <a:t> 	= 8</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117</a:t>
            </a:r>
            <a:endParaRPr lang="en-GB" dirty="0"/>
          </a:p>
        </p:txBody>
      </p:sp>
      <p:cxnSp>
        <p:nvCxnSpPr>
          <p:cNvPr id="10" name="Straight Arrow Connector 9">
            <a:extLst>
              <a:ext uri="{FF2B5EF4-FFF2-40B4-BE49-F238E27FC236}">
                <a16:creationId xmlns:a16="http://schemas.microsoft.com/office/drawing/2014/main" id="{08158785-1BDB-4438-904D-6855AEE5A41D}"/>
              </a:ext>
            </a:extLst>
          </p:cNvPr>
          <p:cNvCxnSpPr>
            <a:cxnSpLocks/>
          </p:cNvCxnSpPr>
          <p:nvPr/>
        </p:nvCxnSpPr>
        <p:spPr>
          <a:xfrm>
            <a:off x="914400" y="547807"/>
            <a:ext cx="409575" cy="90951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9F13DC07-1E19-4B64-85E0-D192D0D34570}"/>
              </a:ext>
            </a:extLst>
          </p:cNvPr>
          <p:cNvSpPr txBox="1"/>
          <p:nvPr/>
        </p:nvSpPr>
        <p:spPr>
          <a:xfrm>
            <a:off x="390525" y="180975"/>
            <a:ext cx="7772400" cy="369332"/>
          </a:xfrm>
          <a:prstGeom prst="rect">
            <a:avLst/>
          </a:prstGeom>
          <a:noFill/>
        </p:spPr>
        <p:txBody>
          <a:bodyPr wrap="square" rtlCol="0">
            <a:spAutoFit/>
          </a:bodyPr>
          <a:lstStyle/>
          <a:p>
            <a:r>
              <a:rPr lang="nb-NO" dirty="0"/>
              <a:t>Edge </a:t>
            </a:r>
            <a:r>
              <a:rPr lang="nb-NO" dirty="0" err="1"/>
              <a:t>values</a:t>
            </a:r>
            <a:r>
              <a:rPr lang="nb-NO" dirty="0"/>
              <a:t> </a:t>
            </a:r>
            <a:r>
              <a:rPr lang="nb-NO" dirty="0" err="1"/>
              <a:t>are</a:t>
            </a:r>
            <a:r>
              <a:rPr lang="nb-NO" dirty="0"/>
              <a:t> </a:t>
            </a:r>
            <a:r>
              <a:rPr lang="nb-NO" dirty="0" err="1"/>
              <a:t>lower</a:t>
            </a:r>
            <a:r>
              <a:rPr lang="nb-NO" dirty="0"/>
              <a:t>, and longer </a:t>
            </a:r>
            <a:r>
              <a:rPr lang="nb-NO" dirty="0" err="1"/>
              <a:t>running</a:t>
            </a:r>
            <a:r>
              <a:rPr lang="nb-NO" dirty="0"/>
              <a:t> time </a:t>
            </a:r>
            <a:r>
              <a:rPr lang="nb-NO" dirty="0" err="1"/>
              <a:t>seems</a:t>
            </a:r>
            <a:r>
              <a:rPr lang="nb-NO" dirty="0"/>
              <a:t> to </a:t>
            </a:r>
            <a:r>
              <a:rPr lang="nb-NO" dirty="0" err="1"/>
              <a:t>dissipate</a:t>
            </a:r>
            <a:r>
              <a:rPr lang="nb-NO" dirty="0"/>
              <a:t> </a:t>
            </a:r>
            <a:r>
              <a:rPr lang="nb-NO" dirty="0" err="1"/>
              <a:t>the</a:t>
            </a:r>
            <a:r>
              <a:rPr lang="nb-NO" dirty="0"/>
              <a:t> </a:t>
            </a:r>
            <a:r>
              <a:rPr lang="nb-NO" dirty="0" err="1"/>
              <a:t>prediction</a:t>
            </a:r>
            <a:endParaRPr lang="en-GB" dirty="0"/>
          </a:p>
        </p:txBody>
      </p:sp>
    </p:spTree>
    <p:extLst>
      <p:ext uri="{BB962C8B-B14F-4D97-AF65-F5344CB8AC3E}">
        <p14:creationId xmlns:p14="http://schemas.microsoft.com/office/powerpoint/2010/main" val="404430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7C7D9-9134-4656-8F2F-01EBBF148FE1}"/>
              </a:ext>
            </a:extLst>
          </p:cNvPr>
          <p:cNvSpPr>
            <a:spLocks noGrp="1"/>
          </p:cNvSpPr>
          <p:nvPr>
            <p:ph type="title"/>
          </p:nvPr>
        </p:nvSpPr>
        <p:spPr>
          <a:xfrm>
            <a:off x="913795" y="609600"/>
            <a:ext cx="10353762" cy="1257300"/>
          </a:xfrm>
        </p:spPr>
        <p:txBody>
          <a:bodyPr>
            <a:normAutofit/>
          </a:bodyPr>
          <a:lstStyle/>
          <a:p>
            <a:r>
              <a:rPr lang="nb-NO" dirty="0"/>
              <a:t>More </a:t>
            </a:r>
            <a:r>
              <a:rPr lang="nb-NO" dirty="0" err="1"/>
              <a:t>variety</a:t>
            </a:r>
            <a:r>
              <a:rPr lang="nb-NO" dirty="0"/>
              <a:t> for </a:t>
            </a:r>
            <a:r>
              <a:rPr lang="nb-NO" dirty="0" err="1"/>
              <a:t>low</a:t>
            </a:r>
            <a:r>
              <a:rPr lang="nb-NO" dirty="0"/>
              <a:t> </a:t>
            </a:r>
            <a:r>
              <a:rPr lang="nb-NO" dirty="0" err="1"/>
              <a:t>epochs</a:t>
            </a:r>
            <a:endParaRPr lang="en-GB" dirty="0"/>
          </a:p>
        </p:txBody>
      </p:sp>
      <p:pic>
        <p:nvPicPr>
          <p:cNvPr id="5" name="Content Placeholder 4" descr="A picture containing text&#10;&#10;Description automatically generated">
            <a:extLst>
              <a:ext uri="{FF2B5EF4-FFF2-40B4-BE49-F238E27FC236}">
                <a16:creationId xmlns:a16="http://schemas.microsoft.com/office/drawing/2014/main" id="{79B8D713-218E-4BDE-8C7B-435CCB156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56" y="1866900"/>
            <a:ext cx="6074249" cy="4555686"/>
          </a:xfrm>
          <a:prstGeom prst="rect">
            <a:avLst/>
          </a:prstGeom>
        </p:spPr>
      </p:pic>
      <p:sp>
        <p:nvSpPr>
          <p:cNvPr id="11" name="TextBox 10">
            <a:extLst>
              <a:ext uri="{FF2B5EF4-FFF2-40B4-BE49-F238E27FC236}">
                <a16:creationId xmlns:a16="http://schemas.microsoft.com/office/drawing/2014/main" id="{40C44F4A-17E2-47F1-ADEF-23995D7B0367}"/>
              </a:ext>
            </a:extLst>
          </p:cNvPr>
          <p:cNvSpPr txBox="1"/>
          <p:nvPr/>
        </p:nvSpPr>
        <p:spPr>
          <a:xfrm>
            <a:off x="1059976" y="2237276"/>
            <a:ext cx="5082117" cy="2677656"/>
          </a:xfrm>
          <a:prstGeom prst="rect">
            <a:avLst/>
          </a:prstGeom>
          <a:noFill/>
        </p:spPr>
        <p:txBody>
          <a:bodyPr wrap="square" rtlCol="0">
            <a:spAutoFit/>
          </a:bodyPr>
          <a:lstStyle/>
          <a:p>
            <a:r>
              <a:rPr lang="nb-NO" sz="2400" dirty="0"/>
              <a:t>ADO/0:</a:t>
            </a:r>
          </a:p>
          <a:p>
            <a:r>
              <a:rPr lang="nb-NO" sz="2400" dirty="0" err="1"/>
              <a:t>nb_filters</a:t>
            </a:r>
            <a:r>
              <a:rPr lang="nb-NO" sz="2400" dirty="0"/>
              <a:t> 	= 4</a:t>
            </a:r>
          </a:p>
          <a:p>
            <a:r>
              <a:rPr lang="nb-NO" sz="2400" dirty="0" err="1"/>
              <a:t>kernel_size</a:t>
            </a:r>
            <a:r>
              <a:rPr lang="nb-NO" sz="2400" dirty="0"/>
              <a:t> 	= (4, 4)</a:t>
            </a:r>
          </a:p>
          <a:p>
            <a:r>
              <a:rPr lang="nb-NO" sz="2400" dirty="0" err="1"/>
              <a:t>group_traces</a:t>
            </a:r>
            <a:r>
              <a:rPr lang="nb-NO" sz="2400" dirty="0"/>
              <a:t> 	= 7</a:t>
            </a:r>
          </a:p>
          <a:p>
            <a:r>
              <a:rPr lang="nb-NO" sz="2400" dirty="0" err="1"/>
              <a:t>tcn_stacks</a:t>
            </a:r>
            <a:r>
              <a:rPr lang="nb-NO" sz="2400" dirty="0"/>
              <a:t> 	= 1</a:t>
            </a:r>
          </a:p>
          <a:p>
            <a:r>
              <a:rPr lang="nb-NO" sz="2400" dirty="0" err="1"/>
              <a:t>reg_stacks</a:t>
            </a:r>
            <a:r>
              <a:rPr lang="nb-NO" sz="2400" dirty="0"/>
              <a:t> 	= 3</a:t>
            </a:r>
          </a:p>
          <a:p>
            <a:r>
              <a:rPr lang="nb-NO" sz="2400" b="1" dirty="0" err="1"/>
              <a:t>epochs</a:t>
            </a:r>
            <a:r>
              <a:rPr lang="nb-NO" sz="2400" b="1" dirty="0"/>
              <a:t> 	= 1</a:t>
            </a:r>
            <a:endParaRPr lang="en-GB" sz="2400" b="1" dirty="0"/>
          </a:p>
        </p:txBody>
      </p:sp>
    </p:spTree>
    <p:extLst>
      <p:ext uri="{BB962C8B-B14F-4D97-AF65-F5344CB8AC3E}">
        <p14:creationId xmlns:p14="http://schemas.microsoft.com/office/powerpoint/2010/main" val="220907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2070665709"/>
              </p:ext>
            </p:extLst>
          </p:nvPr>
        </p:nvGraphicFramePr>
        <p:xfrm>
          <a:off x="3400949" y="1717027"/>
          <a:ext cx="1664510"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3316787057"/>
                    </a:ext>
                  </a:extLst>
                </a:gridCol>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gridCol w="332902">
                  <a:extLst>
                    <a:ext uri="{9D8B030D-6E8A-4147-A177-3AD203B41FA5}">
                      <a16:colId xmlns:a16="http://schemas.microsoft.com/office/drawing/2014/main" val="3339464632"/>
                    </a:ext>
                  </a:extLst>
                </a:gridCol>
              </a:tblGrid>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5</a:t>
                      </a:r>
                      <a:endParaRPr lang="en-GB" b="0" dirty="0">
                        <a:solidFill>
                          <a:schemeClr val="tx1"/>
                        </a:solidFill>
                      </a:endParaRPr>
                    </a:p>
                  </a:txBody>
                  <a:tcP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01262625"/>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1281825426"/>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4115015970"/>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215708935"/>
                  </a:ext>
                </a:extLst>
              </a:tr>
            </a:tbl>
          </a:graphicData>
        </a:graphic>
      </p:graphicFrame>
      <p:graphicFrame>
        <p:nvGraphicFramePr>
          <p:cNvPr id="5" name="Table 5">
            <a:extLst>
              <a:ext uri="{FF2B5EF4-FFF2-40B4-BE49-F238E27FC236}">
                <a16:creationId xmlns:a16="http://schemas.microsoft.com/office/drawing/2014/main" id="{9ACE2839-C7D1-4829-B641-B6360797FCD1}"/>
              </a:ext>
            </a:extLst>
          </p:cNvPr>
          <p:cNvGraphicFramePr>
            <a:graphicFrameLocks noGrp="1"/>
          </p:cNvGraphicFramePr>
          <p:nvPr>
            <p:extLst>
              <p:ext uri="{D42A27DB-BD31-4B8C-83A1-F6EECF244321}">
                <p14:modId xmlns:p14="http://schemas.microsoft.com/office/powerpoint/2010/main" val="3451244863"/>
              </p:ext>
            </p:extLst>
          </p:nvPr>
        </p:nvGraphicFramePr>
        <p:xfrm>
          <a:off x="6537424" y="1678091"/>
          <a:ext cx="1473519" cy="2334546"/>
        </p:xfrm>
        <a:graphic>
          <a:graphicData uri="http://schemas.openxmlformats.org/drawingml/2006/table">
            <a:tbl>
              <a:tblPr firstRow="1" bandRow="1">
                <a:tableStyleId>{5C22544A-7EE6-4342-B048-85BDC9FD1C3A}</a:tableStyleId>
              </a:tblPr>
              <a:tblGrid>
                <a:gridCol w="491173">
                  <a:extLst>
                    <a:ext uri="{9D8B030D-6E8A-4147-A177-3AD203B41FA5}">
                      <a16:colId xmlns:a16="http://schemas.microsoft.com/office/drawing/2014/main" val="2939615018"/>
                    </a:ext>
                  </a:extLst>
                </a:gridCol>
                <a:gridCol w="491173">
                  <a:extLst>
                    <a:ext uri="{9D8B030D-6E8A-4147-A177-3AD203B41FA5}">
                      <a16:colId xmlns:a16="http://schemas.microsoft.com/office/drawing/2014/main" val="531630611"/>
                    </a:ext>
                  </a:extLst>
                </a:gridCol>
                <a:gridCol w="491173">
                  <a:extLst>
                    <a:ext uri="{9D8B030D-6E8A-4147-A177-3AD203B41FA5}">
                      <a16:colId xmlns:a16="http://schemas.microsoft.com/office/drawing/2014/main" val="1242452718"/>
                    </a:ext>
                  </a:extLst>
                </a:gridCol>
              </a:tblGrid>
              <a:tr h="378075">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33166"/>
                  </a:ext>
                </a:extLst>
              </a:tr>
              <a:tr h="378075">
                <a:tc>
                  <a:txBody>
                    <a:bodyPr/>
                    <a:lstStyle/>
                    <a:p>
                      <a:r>
                        <a:rPr lang="nb-NO" b="0" dirty="0">
                          <a:solidFill>
                            <a:schemeClr val="tx1"/>
                          </a:solidFill>
                        </a:rPr>
                        <a:t>36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46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681705"/>
                  </a:ext>
                </a:extLst>
              </a:tr>
              <a:tr h="394599">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6335410"/>
                  </a:ext>
                </a:extLst>
              </a:tr>
              <a:tr h="394599">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373203"/>
                  </a:ext>
                </a:extLst>
              </a:tr>
              <a:tr h="394599">
                <a:tc>
                  <a:txBody>
                    <a:bodyPr/>
                    <a:lstStyle/>
                    <a:p>
                      <a:r>
                        <a:rPr lang="nb-NO" b="0" dirty="0">
                          <a:solidFill>
                            <a:schemeClr val="tx1"/>
                          </a:solidFill>
                        </a:rPr>
                        <a:t>26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247829"/>
                  </a:ext>
                </a:extLst>
              </a:tr>
              <a:tr h="394599">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330670"/>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5337243" y="265565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1922412475"/>
              </p:ext>
            </p:extLst>
          </p:nvPr>
        </p:nvGraphicFramePr>
        <p:xfrm>
          <a:off x="249990" y="2592054"/>
          <a:ext cx="1071123" cy="1110231"/>
        </p:xfrm>
        <a:graphic>
          <a:graphicData uri="http://schemas.openxmlformats.org/drawingml/2006/table">
            <a:tbl>
              <a:tblPr firstRow="1" bandRow="1">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11" name="TextBox 10">
            <a:extLst>
              <a:ext uri="{FF2B5EF4-FFF2-40B4-BE49-F238E27FC236}">
                <a16:creationId xmlns:a16="http://schemas.microsoft.com/office/drawing/2014/main" id="{58A1FA67-F074-4902-9AFA-E5507B67B3DC}"/>
              </a:ext>
            </a:extLst>
          </p:cNvPr>
          <p:cNvSpPr txBox="1"/>
          <p:nvPr/>
        </p:nvSpPr>
        <p:spPr>
          <a:xfrm>
            <a:off x="249990" y="1988821"/>
            <a:ext cx="1071123" cy="646331"/>
          </a:xfrm>
          <a:prstGeom prst="rect">
            <a:avLst/>
          </a:prstGeom>
          <a:noFill/>
        </p:spPr>
        <p:txBody>
          <a:bodyPr wrap="square" rtlCol="0">
            <a:spAutoFit/>
          </a:bodyPr>
          <a:lstStyle/>
          <a:p>
            <a:r>
              <a:rPr lang="nb-NO" dirty="0"/>
              <a:t>(3x3)</a:t>
            </a:r>
          </a:p>
          <a:p>
            <a:r>
              <a:rPr lang="nb-NO" dirty="0" err="1"/>
              <a:t>Kernel</a:t>
            </a:r>
            <a:endParaRPr lang="en-GB" dirty="0"/>
          </a:p>
        </p:txBody>
      </p:sp>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146819356"/>
              </p:ext>
            </p:extLst>
          </p:nvPr>
        </p:nvGraphicFramePr>
        <p:xfrm>
          <a:off x="957332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sp>
        <p:nvSpPr>
          <p:cNvPr id="23" name="TextBox 22">
            <a:extLst>
              <a:ext uri="{FF2B5EF4-FFF2-40B4-BE49-F238E27FC236}">
                <a16:creationId xmlns:a16="http://schemas.microsoft.com/office/drawing/2014/main" id="{1FD1BD35-20B4-4CD1-B733-564BBA9C466E}"/>
              </a:ext>
            </a:extLst>
          </p:cNvPr>
          <p:cNvSpPr txBox="1"/>
          <p:nvPr/>
        </p:nvSpPr>
        <p:spPr>
          <a:xfrm>
            <a:off x="8708998" y="1326963"/>
            <a:ext cx="2378102" cy="276999"/>
          </a:xfrm>
          <a:prstGeom prst="rect">
            <a:avLst/>
          </a:prstGeom>
          <a:noFill/>
        </p:spPr>
        <p:txBody>
          <a:bodyPr wrap="square" rtlCol="0">
            <a:spAutoFit/>
          </a:bodyPr>
          <a:lstStyle/>
          <a:p>
            <a:r>
              <a:rPr lang="nb-NO" sz="1200" dirty="0" err="1"/>
              <a:t>Only</a:t>
            </a:r>
            <a:r>
              <a:rPr lang="nb-NO" sz="1200" dirty="0"/>
              <a:t> </a:t>
            </a:r>
            <a:r>
              <a:rPr lang="nb-NO" sz="1200" dirty="0" err="1"/>
              <a:t>padding</a:t>
            </a:r>
            <a:r>
              <a:rPr lang="nb-NO" sz="1200" dirty="0"/>
              <a:t> </a:t>
            </a:r>
            <a:r>
              <a:rPr lang="nb-NO" sz="1200" dirty="0" err="1"/>
              <a:t>on</a:t>
            </a:r>
            <a:r>
              <a:rPr lang="nb-NO" sz="1200" dirty="0"/>
              <a:t> </a:t>
            </a:r>
            <a:r>
              <a:rPr lang="nb-NO" sz="1200" dirty="0" err="1"/>
              <a:t>top</a:t>
            </a:r>
            <a:r>
              <a:rPr lang="nb-NO" sz="1200" dirty="0"/>
              <a:t> and </a:t>
            </a:r>
            <a:r>
              <a:rPr lang="nb-NO" sz="1200" dirty="0" err="1"/>
              <a:t>bottom</a:t>
            </a:r>
            <a:endParaRPr lang="en-GB" sz="1200" dirty="0"/>
          </a:p>
        </p:txBody>
      </p:sp>
      <p:sp>
        <p:nvSpPr>
          <p:cNvPr id="27" name="Content Placeholder 2">
            <a:extLst>
              <a:ext uri="{FF2B5EF4-FFF2-40B4-BE49-F238E27FC236}">
                <a16:creationId xmlns:a16="http://schemas.microsoft.com/office/drawing/2014/main" id="{105195B5-A96E-4CE2-A8DA-1B2DAC04E65A}"/>
              </a:ext>
            </a:extLst>
          </p:cNvPr>
          <p:cNvSpPr txBox="1">
            <a:spLocks/>
          </p:cNvSpPr>
          <p:nvPr/>
        </p:nvSpPr>
        <p:spPr>
          <a:xfrm>
            <a:off x="913795" y="4367861"/>
            <a:ext cx="10353762" cy="21430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endParaRPr lang="nb-NO" dirty="0"/>
          </a:p>
        </p:txBody>
      </p:sp>
    </p:spTree>
    <p:extLst>
      <p:ext uri="{BB962C8B-B14F-4D97-AF65-F5344CB8AC3E}">
        <p14:creationId xmlns:p14="http://schemas.microsoft.com/office/powerpoint/2010/main" val="161272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2">
            <a:extLst>
              <a:ext uri="{FF2B5EF4-FFF2-40B4-BE49-F238E27FC236}">
                <a16:creationId xmlns:a16="http://schemas.microsoft.com/office/drawing/2014/main" id="{4DFAFA1A-5249-4372-BCF0-7EB42735EE15}"/>
              </a:ext>
            </a:extLst>
          </p:cNvPr>
          <p:cNvGraphicFramePr>
            <a:graphicFrameLocks noGrp="1"/>
          </p:cNvGraphicFramePr>
          <p:nvPr>
            <p:extLst>
              <p:ext uri="{D42A27DB-BD31-4B8C-83A1-F6EECF244321}">
                <p14:modId xmlns:p14="http://schemas.microsoft.com/office/powerpoint/2010/main" val="2426517477"/>
              </p:ext>
            </p:extLst>
          </p:nvPr>
        </p:nvGraphicFramePr>
        <p:xfrm>
          <a:off x="10948168" y="1322866"/>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14" name="Table 12">
            <a:extLst>
              <a:ext uri="{FF2B5EF4-FFF2-40B4-BE49-F238E27FC236}">
                <a16:creationId xmlns:a16="http://schemas.microsoft.com/office/drawing/2014/main" id="{643C61E0-7E64-4732-9326-132D4F453E52}"/>
              </a:ext>
            </a:extLst>
          </p:cNvPr>
          <p:cNvGraphicFramePr>
            <a:graphicFrameLocks noGrp="1"/>
          </p:cNvGraphicFramePr>
          <p:nvPr>
            <p:extLst>
              <p:ext uri="{D42A27DB-BD31-4B8C-83A1-F6EECF244321}">
                <p14:modId xmlns:p14="http://schemas.microsoft.com/office/powerpoint/2010/main" val="591555586"/>
              </p:ext>
            </p:extLst>
          </p:nvPr>
        </p:nvGraphicFramePr>
        <p:xfrm>
          <a:off x="10489888" y="1450498"/>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13" name="Table 12">
            <a:extLst>
              <a:ext uri="{FF2B5EF4-FFF2-40B4-BE49-F238E27FC236}">
                <a16:creationId xmlns:a16="http://schemas.microsoft.com/office/drawing/2014/main" id="{02F6EE09-DF1E-4996-B0A4-28DEC9990152}"/>
              </a:ext>
            </a:extLst>
          </p:cNvPr>
          <p:cNvGraphicFramePr>
            <a:graphicFrameLocks noGrp="1"/>
          </p:cNvGraphicFramePr>
          <p:nvPr>
            <p:extLst>
              <p:ext uri="{D42A27DB-BD31-4B8C-83A1-F6EECF244321}">
                <p14:modId xmlns:p14="http://schemas.microsoft.com/office/powerpoint/2010/main" val="5941184"/>
              </p:ext>
            </p:extLst>
          </p:nvPr>
        </p:nvGraphicFramePr>
        <p:xfrm>
          <a:off x="10031608" y="161302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335906261"/>
              </p:ext>
            </p:extLst>
          </p:nvPr>
        </p:nvGraphicFramePr>
        <p:xfrm>
          <a:off x="9573328" y="1781574"/>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graphicFrame>
        <p:nvGraphicFramePr>
          <p:cNvPr id="22" name="Table 10">
            <a:extLst>
              <a:ext uri="{FF2B5EF4-FFF2-40B4-BE49-F238E27FC236}">
                <a16:creationId xmlns:a16="http://schemas.microsoft.com/office/drawing/2014/main" id="{186C9A93-78FF-4095-B6C6-88217F3C87AF}"/>
              </a:ext>
            </a:extLst>
          </p:cNvPr>
          <p:cNvGraphicFramePr>
            <a:graphicFrameLocks noGrp="1"/>
          </p:cNvGraphicFramePr>
          <p:nvPr>
            <p:extLst>
              <p:ext uri="{D42A27DB-BD31-4B8C-83A1-F6EECF244321}">
                <p14:modId xmlns:p14="http://schemas.microsoft.com/office/powerpoint/2010/main" val="2605000594"/>
              </p:ext>
            </p:extLst>
          </p:nvPr>
        </p:nvGraphicFramePr>
        <p:xfrm>
          <a:off x="2093510" y="1769348"/>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rgbClr val="0070C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1" name="Table 10">
            <a:extLst>
              <a:ext uri="{FF2B5EF4-FFF2-40B4-BE49-F238E27FC236}">
                <a16:creationId xmlns:a16="http://schemas.microsoft.com/office/drawing/2014/main" id="{712B8F4B-5CD9-4046-8352-4DAE7E59F323}"/>
              </a:ext>
            </a:extLst>
          </p:cNvPr>
          <p:cNvGraphicFramePr>
            <a:graphicFrameLocks noGrp="1"/>
          </p:cNvGraphicFramePr>
          <p:nvPr>
            <p:extLst>
              <p:ext uri="{D42A27DB-BD31-4B8C-83A1-F6EECF244321}">
                <p14:modId xmlns:p14="http://schemas.microsoft.com/office/powerpoint/2010/main" val="2671781118"/>
              </p:ext>
            </p:extLst>
          </p:nvPr>
        </p:nvGraphicFramePr>
        <p:xfrm>
          <a:off x="1577025" y="2041364"/>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0" name="Table 10">
            <a:extLst>
              <a:ext uri="{FF2B5EF4-FFF2-40B4-BE49-F238E27FC236}">
                <a16:creationId xmlns:a16="http://schemas.microsoft.com/office/drawing/2014/main" id="{8B07271A-5E83-4740-A3AE-E23F5D766ABB}"/>
              </a:ext>
            </a:extLst>
          </p:cNvPr>
          <p:cNvGraphicFramePr>
            <a:graphicFrameLocks noGrp="1"/>
          </p:cNvGraphicFramePr>
          <p:nvPr>
            <p:extLst>
              <p:ext uri="{D42A27DB-BD31-4B8C-83A1-F6EECF244321}">
                <p14:modId xmlns:p14="http://schemas.microsoft.com/office/powerpoint/2010/main" val="291708912"/>
              </p:ext>
            </p:extLst>
          </p:nvPr>
        </p:nvGraphicFramePr>
        <p:xfrm>
          <a:off x="1064291" y="2313380"/>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sp>
        <p:nvSpPr>
          <p:cNvPr id="3" name="Content Placeholder 2">
            <a:extLst>
              <a:ext uri="{FF2B5EF4-FFF2-40B4-BE49-F238E27FC236}">
                <a16:creationId xmlns:a16="http://schemas.microsoft.com/office/drawing/2014/main" id="{C493B5BB-00BD-40EC-99AC-1AEB08454FEC}"/>
              </a:ext>
            </a:extLst>
          </p:cNvPr>
          <p:cNvSpPr>
            <a:spLocks noGrp="1"/>
          </p:cNvSpPr>
          <p:nvPr>
            <p:ph idx="1"/>
          </p:nvPr>
        </p:nvSpPr>
        <p:spPr>
          <a:xfrm>
            <a:off x="913795" y="4367861"/>
            <a:ext cx="10353762" cy="2143007"/>
          </a:xfrm>
        </p:spPr>
        <p:txBody>
          <a:bodyPr>
            <a:normAutofit/>
          </a:body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p>
          <a:p>
            <a:pPr lvl="1"/>
            <a:r>
              <a:rPr lang="en-GB" dirty="0"/>
              <a:t>3 width size kernel reduces width dimension by 2 for each pass</a:t>
            </a:r>
            <a:endParaRPr lang="nb-NO"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1886232248"/>
              </p:ext>
            </p:extLst>
          </p:nvPr>
        </p:nvGraphicFramePr>
        <p:xfrm>
          <a:off x="3733202" y="1710366"/>
          <a:ext cx="998706"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tblGrid>
              <a:tr h="363197">
                <a:tc>
                  <a:txBody>
                    <a:bodyPr/>
                    <a:lstStyle/>
                    <a:p>
                      <a:r>
                        <a:rPr lang="nb-NO" b="0" dirty="0">
                          <a:solidFill>
                            <a:schemeClr val="tx1"/>
                          </a:solidFill>
                        </a:rPr>
                        <a:t>4</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b="0" dirty="0">
                          <a:solidFill>
                            <a:schemeClr val="tx1"/>
                          </a:solidFill>
                        </a:rPr>
                        <a:t>8</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b="0" dirty="0">
                          <a:solidFill>
                            <a:schemeClr val="tx1"/>
                          </a:solidFill>
                        </a:rPr>
                        <a:t>5</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01262625"/>
                  </a:ext>
                </a:extLst>
              </a:tr>
              <a:tr h="363197">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281825426"/>
                  </a:ext>
                </a:extLst>
              </a:tr>
              <a:tr h="363197">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extLst>
                  <a:ext uri="{0D108BD9-81ED-4DB2-BD59-A6C34878D82A}">
                    <a16:rowId xmlns:a16="http://schemas.microsoft.com/office/drawing/2014/main" val="4115015970"/>
                  </a:ext>
                </a:extLst>
              </a:tr>
              <a:tr h="363197">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extLst>
                  <a:ext uri="{0D108BD9-81ED-4DB2-BD59-A6C34878D82A}">
                    <a16:rowId xmlns:a16="http://schemas.microsoft.com/office/drawing/2014/main" val="215708935"/>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6861243" y="274709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300093179"/>
              </p:ext>
            </p:extLst>
          </p:nvPr>
        </p:nvGraphicFramePr>
        <p:xfrm>
          <a:off x="249990" y="2592054"/>
          <a:ext cx="1071123" cy="1110231"/>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cxnSp>
        <p:nvCxnSpPr>
          <p:cNvPr id="17" name="Straight Arrow Connector 16">
            <a:extLst>
              <a:ext uri="{FF2B5EF4-FFF2-40B4-BE49-F238E27FC236}">
                <a16:creationId xmlns:a16="http://schemas.microsoft.com/office/drawing/2014/main" id="{7F339BE9-8C6B-4CDE-A4E1-2784FFDC12BF}"/>
              </a:ext>
            </a:extLst>
          </p:cNvPr>
          <p:cNvCxnSpPr/>
          <p:nvPr/>
        </p:nvCxnSpPr>
        <p:spPr>
          <a:xfrm flipV="1">
            <a:off x="9573328" y="1140903"/>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CFE6B40-AB24-4C8B-80E3-9BE163918536}"/>
              </a:ext>
            </a:extLst>
          </p:cNvPr>
          <p:cNvSpPr txBox="1"/>
          <p:nvPr/>
        </p:nvSpPr>
        <p:spPr>
          <a:xfrm>
            <a:off x="9244668" y="939567"/>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500000"/>
                          </a:stretch>
                        </a:blipFill>
                      </a:tcPr>
                    </a:tc>
                    <a:extLst>
                      <a:ext uri="{0D108BD9-81ED-4DB2-BD59-A6C34878D82A}">
                        <a16:rowId xmlns:a16="http://schemas.microsoft.com/office/drawing/2014/main" val="3063768554"/>
                      </a:ext>
                    </a:extLst>
                  </a:tr>
                </a:tbl>
              </a:graphicData>
            </a:graphic>
          </p:graphicFrame>
        </mc:Fallback>
      </mc:AlternateContent>
      <p:sp>
        <p:nvSpPr>
          <p:cNvPr id="23" name="TextBox 22">
            <a:extLst>
              <a:ext uri="{FF2B5EF4-FFF2-40B4-BE49-F238E27FC236}">
                <a16:creationId xmlns:a16="http://schemas.microsoft.com/office/drawing/2014/main" id="{B0697436-CEB2-4145-A484-996EFAD1A949}"/>
              </a:ext>
            </a:extLst>
          </p:cNvPr>
          <p:cNvSpPr txBox="1"/>
          <p:nvPr/>
        </p:nvSpPr>
        <p:spPr>
          <a:xfrm>
            <a:off x="249990" y="1988821"/>
            <a:ext cx="1071123" cy="646331"/>
          </a:xfrm>
          <a:prstGeom prst="rect">
            <a:avLst/>
          </a:prstGeom>
          <a:noFill/>
        </p:spPr>
        <p:txBody>
          <a:bodyPr wrap="square" rtlCol="0">
            <a:spAutoFit/>
          </a:bodyPr>
          <a:lstStyle/>
          <a:p>
            <a:r>
              <a:rPr lang="nb-NO" dirty="0"/>
              <a:t>(4x3x3)</a:t>
            </a:r>
          </a:p>
          <a:p>
            <a:r>
              <a:rPr lang="nb-NO" dirty="0" err="1"/>
              <a:t>Kernel</a:t>
            </a:r>
            <a:endParaRPr lang="en-GB" dirty="0"/>
          </a:p>
        </p:txBody>
      </p:sp>
    </p:spTree>
    <p:extLst>
      <p:ext uri="{BB962C8B-B14F-4D97-AF65-F5344CB8AC3E}">
        <p14:creationId xmlns:p14="http://schemas.microsoft.com/office/powerpoint/2010/main" val="410408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CAEBA-7263-40DA-8FB5-E980E0029DE5}"/>
              </a:ext>
            </a:extLst>
          </p:cNvPr>
          <p:cNvSpPr/>
          <p:nvPr/>
        </p:nvSpPr>
        <p:spPr>
          <a:xfrm>
            <a:off x="8645236" y="1535184"/>
            <a:ext cx="2844800" cy="442938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FB8E2CC-9B16-40DC-8DDE-F17F1D2232F2}"/>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2AF249B5-2C8F-4BF4-97B9-85EF961A14A6}"/>
              </a:ext>
            </a:extLst>
          </p:cNvPr>
          <p:cNvSpPr>
            <a:spLocks noGrp="1"/>
          </p:cNvSpPr>
          <p:nvPr>
            <p:ph idx="1"/>
          </p:nvPr>
        </p:nvSpPr>
        <p:spPr>
          <a:xfrm>
            <a:off x="913795" y="2076450"/>
            <a:ext cx="7195732" cy="3714749"/>
          </a:xfrm>
        </p:spPr>
        <p:txBody>
          <a:bodyPr>
            <a:normAutofit/>
          </a:bodyPr>
          <a:lstStyle/>
          <a:p>
            <a:r>
              <a:rPr lang="nb-NO" dirty="0" err="1"/>
              <a:t>Use</a:t>
            </a:r>
            <a:r>
              <a:rPr lang="nb-NO" dirty="0"/>
              <a:t> </a:t>
            </a:r>
            <a:r>
              <a:rPr lang="nb-NO" dirty="0" err="1"/>
              <a:t>genetic</a:t>
            </a:r>
            <a:r>
              <a:rPr lang="nb-NO" dirty="0"/>
              <a:t> </a:t>
            </a:r>
            <a:r>
              <a:rPr lang="nb-NO" dirty="0" err="1"/>
              <a:t>algorithm</a:t>
            </a:r>
            <a:r>
              <a:rPr lang="nb-NO" dirty="0"/>
              <a:t> to </a:t>
            </a:r>
            <a:r>
              <a:rPr lang="nb-NO" dirty="0" err="1"/>
              <a:t>invert</a:t>
            </a:r>
            <a:r>
              <a:rPr lang="nb-NO" dirty="0"/>
              <a:t> for AI </a:t>
            </a:r>
            <a:r>
              <a:rPr lang="nb-NO" dirty="0" err="1"/>
              <a:t>around</a:t>
            </a:r>
            <a:r>
              <a:rPr lang="nb-NO" dirty="0"/>
              <a:t> CPT locations</a:t>
            </a:r>
          </a:p>
          <a:p>
            <a:r>
              <a:rPr lang="nb-NO" dirty="0" err="1"/>
              <a:t>Invert</a:t>
            </a:r>
            <a:r>
              <a:rPr lang="nb-NO" dirty="0"/>
              <a:t> for AI </a:t>
            </a:r>
            <a:r>
              <a:rPr lang="nb-NO" dirty="0" err="1"/>
              <a:t>using</a:t>
            </a:r>
            <a:r>
              <a:rPr lang="nb-NO" dirty="0"/>
              <a:t> TCN as </a:t>
            </a:r>
            <a:r>
              <a:rPr lang="nb-NO" dirty="0" err="1"/>
              <a:t>feature</a:t>
            </a:r>
            <a:r>
              <a:rPr lang="nb-NO" dirty="0"/>
              <a:t> </a:t>
            </a:r>
            <a:r>
              <a:rPr lang="nb-NO" dirty="0" err="1"/>
              <a:t>extractor</a:t>
            </a:r>
            <a:endParaRPr lang="nb-NO" dirty="0"/>
          </a:p>
          <a:p>
            <a:r>
              <a:rPr lang="nb-NO" dirty="0" err="1"/>
              <a:t>Use</a:t>
            </a:r>
            <a:r>
              <a:rPr lang="nb-NO" dirty="0"/>
              <a:t> latent </a:t>
            </a:r>
            <a:r>
              <a:rPr lang="nb-NO" dirty="0" err="1"/>
              <a:t>space</a:t>
            </a:r>
            <a:r>
              <a:rPr lang="nb-NO" dirty="0"/>
              <a:t> units in </a:t>
            </a:r>
            <a:r>
              <a:rPr lang="nb-NO" dirty="0" err="1"/>
              <a:t>place</a:t>
            </a:r>
            <a:r>
              <a:rPr lang="nb-NO" dirty="0"/>
              <a:t> </a:t>
            </a:r>
            <a:r>
              <a:rPr lang="nb-NO" dirty="0" err="1"/>
              <a:t>of</a:t>
            </a:r>
            <a:r>
              <a:rPr lang="nb-NO" dirty="0"/>
              <a:t> </a:t>
            </a:r>
            <a:r>
              <a:rPr lang="nb-NO" dirty="0" err="1"/>
              <a:t>the</a:t>
            </a:r>
            <a:r>
              <a:rPr lang="nb-NO" dirty="0"/>
              <a:t> </a:t>
            </a:r>
            <a:r>
              <a:rPr lang="nb-NO" dirty="0" err="1"/>
              <a:t>seismic</a:t>
            </a:r>
            <a:r>
              <a:rPr lang="nb-NO" dirty="0"/>
              <a:t> </a:t>
            </a:r>
            <a:r>
              <a:rPr lang="nb-NO" dirty="0" err="1"/>
              <a:t>attributes</a:t>
            </a:r>
            <a:r>
              <a:rPr lang="nb-NO" dirty="0"/>
              <a:t> in </a:t>
            </a:r>
            <a:r>
              <a:rPr lang="nb-NO" dirty="0" err="1"/>
              <a:t>tree</a:t>
            </a:r>
            <a:r>
              <a:rPr lang="nb-NO" dirty="0"/>
              <a:t> </a:t>
            </a:r>
            <a:r>
              <a:rPr lang="nb-NO" dirty="0" err="1"/>
              <a:t>model</a:t>
            </a:r>
            <a:endParaRPr lang="nb-NO" dirty="0"/>
          </a:p>
          <a:p>
            <a:endParaRPr lang="nb-NO" dirty="0"/>
          </a:p>
          <a:p>
            <a:r>
              <a:rPr lang="nb-NO" dirty="0"/>
              <a:t>This </a:t>
            </a:r>
            <a:r>
              <a:rPr lang="nb-NO" dirty="0" err="1"/>
              <a:t>method</a:t>
            </a:r>
            <a:r>
              <a:rPr lang="nb-NO" dirty="0"/>
              <a:t> </a:t>
            </a:r>
            <a:r>
              <a:rPr lang="nb-NO" dirty="0" err="1"/>
              <a:t>requires</a:t>
            </a:r>
            <a:r>
              <a:rPr lang="nb-NO" dirty="0"/>
              <a:t> less data to be </a:t>
            </a:r>
            <a:r>
              <a:rPr lang="nb-NO" dirty="0" err="1"/>
              <a:t>quality</a:t>
            </a:r>
            <a:r>
              <a:rPr lang="nb-NO" dirty="0"/>
              <a:t> </a:t>
            </a:r>
            <a:r>
              <a:rPr lang="nb-NO" dirty="0" err="1"/>
              <a:t>controlled</a:t>
            </a:r>
            <a:r>
              <a:rPr lang="nb-NO" dirty="0"/>
              <a:t>. </a:t>
            </a:r>
            <a:r>
              <a:rPr lang="nb-NO" dirty="0" err="1"/>
              <a:t>Only</a:t>
            </a:r>
            <a:r>
              <a:rPr lang="nb-NO" dirty="0"/>
              <a:t> </a:t>
            </a:r>
            <a:r>
              <a:rPr lang="nb-NO" dirty="0" err="1"/>
              <a:t>one</a:t>
            </a:r>
            <a:r>
              <a:rPr lang="nb-NO" dirty="0"/>
              <a:t> AI trace per </a:t>
            </a:r>
            <a:r>
              <a:rPr lang="nb-NO" dirty="0" err="1"/>
              <a:t>borehole</a:t>
            </a:r>
            <a:r>
              <a:rPr lang="nb-NO" dirty="0"/>
              <a:t> location.</a:t>
            </a:r>
          </a:p>
          <a:p>
            <a:r>
              <a:rPr lang="nb-NO" dirty="0"/>
              <a:t>AI </a:t>
            </a:r>
            <a:r>
              <a:rPr lang="nb-NO" dirty="0" err="1"/>
              <a:t>predictions</a:t>
            </a:r>
            <a:r>
              <a:rPr lang="nb-NO" dirty="0"/>
              <a:t> </a:t>
            </a:r>
            <a:r>
              <a:rPr lang="nb-NO" dirty="0" err="1"/>
              <a:t>can</a:t>
            </a:r>
            <a:r>
              <a:rPr lang="nb-NO" dirty="0"/>
              <a:t> be </a:t>
            </a:r>
            <a:r>
              <a:rPr lang="nb-NO" dirty="0" err="1"/>
              <a:t>compared</a:t>
            </a:r>
            <a:r>
              <a:rPr lang="nb-NO" dirty="0"/>
              <a:t> to </a:t>
            </a:r>
            <a:r>
              <a:rPr lang="nb-NO" dirty="0" err="1"/>
              <a:t>the</a:t>
            </a:r>
            <a:r>
              <a:rPr lang="nb-NO" dirty="0"/>
              <a:t> </a:t>
            </a:r>
            <a:r>
              <a:rPr lang="nb-NO" dirty="0" err="1"/>
              <a:t>fully</a:t>
            </a:r>
            <a:r>
              <a:rPr lang="nb-NO" dirty="0"/>
              <a:t> </a:t>
            </a:r>
            <a:r>
              <a:rPr lang="nb-NO" dirty="0" err="1"/>
              <a:t>inverted</a:t>
            </a:r>
            <a:r>
              <a:rPr lang="nb-NO" dirty="0"/>
              <a:t> data</a:t>
            </a:r>
          </a:p>
        </p:txBody>
      </p:sp>
      <p:pic>
        <p:nvPicPr>
          <p:cNvPr id="6" name="Picture 5">
            <a:extLst>
              <a:ext uri="{FF2B5EF4-FFF2-40B4-BE49-F238E27FC236}">
                <a16:creationId xmlns:a16="http://schemas.microsoft.com/office/drawing/2014/main" id="{55F730F8-C67A-4055-BD6A-A92E9909C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74" y="2567708"/>
            <a:ext cx="2395683" cy="2395683"/>
          </a:xfrm>
          <a:prstGeom prst="rect">
            <a:avLst/>
          </a:prstGeom>
          <a:effectLst/>
        </p:spPr>
      </p:pic>
      <p:sp>
        <p:nvSpPr>
          <p:cNvPr id="8" name="TextBox 7">
            <a:extLst>
              <a:ext uri="{FF2B5EF4-FFF2-40B4-BE49-F238E27FC236}">
                <a16:creationId xmlns:a16="http://schemas.microsoft.com/office/drawing/2014/main" id="{C4F26308-D4DA-4B7F-B7EB-80B69138EFB1}"/>
              </a:ext>
            </a:extLst>
          </p:cNvPr>
          <p:cNvSpPr txBox="1"/>
          <p:nvPr/>
        </p:nvSpPr>
        <p:spPr>
          <a:xfrm>
            <a:off x="8921310" y="1822191"/>
            <a:ext cx="2298584" cy="523220"/>
          </a:xfrm>
          <a:prstGeom prst="rect">
            <a:avLst/>
          </a:prstGeom>
          <a:noFill/>
          <a:effectLst/>
        </p:spPr>
        <p:txBody>
          <a:bodyPr wrap="square" rtlCol="0">
            <a:spAutoFit/>
          </a:bodyPr>
          <a:lstStyle/>
          <a:p>
            <a:r>
              <a:rPr lang="nb-NO" sz="2800" b="1" dirty="0" err="1">
                <a:solidFill>
                  <a:schemeClr val="bg1"/>
                </a:solidFill>
              </a:rPr>
              <a:t>Local</a:t>
            </a:r>
            <a:r>
              <a:rPr lang="nb-NO" sz="2800" b="1" dirty="0">
                <a:solidFill>
                  <a:schemeClr val="bg1"/>
                </a:solidFill>
              </a:rPr>
              <a:t> </a:t>
            </a:r>
            <a:r>
              <a:rPr lang="nb-NO" sz="2800" b="1" dirty="0" err="1">
                <a:solidFill>
                  <a:schemeClr val="bg1"/>
                </a:solidFill>
              </a:rPr>
              <a:t>seismic</a:t>
            </a:r>
            <a:endParaRPr lang="en-GB" sz="2800" b="1" dirty="0">
              <a:solidFill>
                <a:schemeClr val="bg1"/>
              </a:solidFill>
            </a:endParaRPr>
          </a:p>
        </p:txBody>
      </p:sp>
      <p:cxnSp>
        <p:nvCxnSpPr>
          <p:cNvPr id="10" name="Straight Arrow Connector 9">
            <a:extLst>
              <a:ext uri="{FF2B5EF4-FFF2-40B4-BE49-F238E27FC236}">
                <a16:creationId xmlns:a16="http://schemas.microsoft.com/office/drawing/2014/main" id="{6789DBB7-534C-49E2-95EC-B3CEBE4D2844}"/>
              </a:ext>
            </a:extLst>
          </p:cNvPr>
          <p:cNvCxnSpPr>
            <a:stCxn id="8" idx="2"/>
          </p:cNvCxnSpPr>
          <p:nvPr/>
        </p:nvCxnSpPr>
        <p:spPr>
          <a:xfrm flipH="1">
            <a:off x="10069715" y="2345411"/>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1E8E3D-A651-4F39-A7C1-E1EEB81FD5BD}"/>
              </a:ext>
            </a:extLst>
          </p:cNvPr>
          <p:cNvCxnSpPr/>
          <p:nvPr/>
        </p:nvCxnSpPr>
        <p:spPr>
          <a:xfrm flipH="1">
            <a:off x="10086384" y="5081514"/>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D2EF85E0-EF40-4A65-9183-8183FBD53559}"/>
              </a:ext>
            </a:extLst>
          </p:cNvPr>
          <p:cNvSpPr txBox="1"/>
          <p:nvPr/>
        </p:nvSpPr>
        <p:spPr>
          <a:xfrm>
            <a:off x="8921310" y="5330727"/>
            <a:ext cx="2461260" cy="369332"/>
          </a:xfrm>
          <a:prstGeom prst="rect">
            <a:avLst/>
          </a:prstGeom>
          <a:noFill/>
          <a:effectLst/>
        </p:spPr>
        <p:txBody>
          <a:bodyPr wrap="square" rtlCol="0">
            <a:spAutoFit/>
          </a:bodyPr>
          <a:lstStyle/>
          <a:p>
            <a:r>
              <a:rPr lang="nb-NO" b="1" dirty="0">
                <a:solidFill>
                  <a:schemeClr val="bg1"/>
                </a:solidFill>
              </a:rPr>
              <a:t>Single AI &amp; CPT trace</a:t>
            </a:r>
            <a:endParaRPr lang="en-GB" b="1" dirty="0">
              <a:solidFill>
                <a:schemeClr val="bg1"/>
              </a:solidFill>
            </a:endParaRPr>
          </a:p>
        </p:txBody>
      </p:sp>
    </p:spTree>
    <p:extLst>
      <p:ext uri="{BB962C8B-B14F-4D97-AF65-F5344CB8AC3E}">
        <p14:creationId xmlns:p14="http://schemas.microsoft.com/office/powerpoint/2010/main" val="419770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2A45DB-800B-4109-B1A6-B0BD674FC577}"/>
              </a:ext>
            </a:extLst>
          </p:cNvPr>
          <p:cNvSpPr/>
          <p:nvPr/>
        </p:nvSpPr>
        <p:spPr>
          <a:xfrm>
            <a:off x="7246620" y="1866901"/>
            <a:ext cx="4472940" cy="34975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0179F70-135C-4A1C-B1A2-01C2A4A0CECD}"/>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1B743E90-8A1C-4488-A1B9-62E509D883C7}"/>
              </a:ext>
            </a:extLst>
          </p:cNvPr>
          <p:cNvSpPr>
            <a:spLocks noGrp="1"/>
          </p:cNvSpPr>
          <p:nvPr>
            <p:ph idx="1"/>
          </p:nvPr>
        </p:nvSpPr>
        <p:spPr>
          <a:xfrm>
            <a:off x="913795" y="2076450"/>
            <a:ext cx="6188045" cy="3714749"/>
          </a:xfrm>
        </p:spPr>
        <p:txBody>
          <a:bodyPr>
            <a:normAutofit fontScale="85000" lnSpcReduction="20000"/>
          </a:bodyPr>
          <a:lstStyle/>
          <a:p>
            <a:r>
              <a:rPr lang="nb-NO" dirty="0"/>
              <a:t>Random Forest vs. Gradient </a:t>
            </a:r>
            <a:r>
              <a:rPr lang="nb-NO" dirty="0" err="1"/>
              <a:t>boosting</a:t>
            </a:r>
            <a:r>
              <a:rPr lang="nb-NO" dirty="0"/>
              <a:t> </a:t>
            </a:r>
            <a:r>
              <a:rPr lang="nb-NO" dirty="0" err="1"/>
              <a:t>methods</a:t>
            </a:r>
            <a:endParaRPr lang="nb-NO" dirty="0"/>
          </a:p>
          <a:p>
            <a:pPr lvl="1"/>
            <a:r>
              <a:rPr lang="nb-NO" dirty="0" err="1"/>
              <a:t>Tensorflow</a:t>
            </a:r>
            <a:r>
              <a:rPr lang="nb-NO" dirty="0"/>
              <a:t> has </a:t>
            </a:r>
            <a:r>
              <a:rPr lang="nb-NO" dirty="0" err="1"/>
              <a:t>tfdf</a:t>
            </a:r>
            <a:r>
              <a:rPr lang="nb-NO" dirty="0"/>
              <a:t>, </a:t>
            </a:r>
            <a:r>
              <a:rPr lang="nb-NO" dirty="0" err="1"/>
              <a:t>but</a:t>
            </a:r>
            <a:r>
              <a:rPr lang="nb-NO" dirty="0"/>
              <a:t> </a:t>
            </a:r>
            <a:r>
              <a:rPr lang="nb-NO" dirty="0" err="1"/>
              <a:t>it’s</a:t>
            </a:r>
            <a:r>
              <a:rPr lang="nb-NO" dirty="0"/>
              <a:t> </a:t>
            </a:r>
            <a:r>
              <a:rPr lang="nb-NO" dirty="0" err="1"/>
              <a:t>only</a:t>
            </a:r>
            <a:r>
              <a:rPr lang="nb-NO" dirty="0"/>
              <a:t> </a:t>
            </a:r>
            <a:r>
              <a:rPr lang="nb-NO" dirty="0" err="1"/>
              <a:t>available</a:t>
            </a:r>
            <a:r>
              <a:rPr lang="nb-NO" dirty="0"/>
              <a:t> </a:t>
            </a:r>
            <a:r>
              <a:rPr lang="nb-NO" dirty="0" err="1"/>
              <a:t>on</a:t>
            </a:r>
            <a:r>
              <a:rPr lang="nb-NO" dirty="0"/>
              <a:t> </a:t>
            </a:r>
            <a:r>
              <a:rPr lang="nb-NO" dirty="0" err="1"/>
              <a:t>linux</a:t>
            </a:r>
            <a:endParaRPr lang="nb-NO" dirty="0"/>
          </a:p>
          <a:p>
            <a:r>
              <a:rPr lang="nb-NO" dirty="0" err="1"/>
              <a:t>Until</a:t>
            </a:r>
            <a:r>
              <a:rPr lang="nb-NO" dirty="0"/>
              <a:t> </a:t>
            </a:r>
            <a:r>
              <a:rPr lang="nb-NO" dirty="0" err="1"/>
              <a:t>now</a:t>
            </a:r>
            <a:r>
              <a:rPr lang="nb-NO" dirty="0"/>
              <a:t> </a:t>
            </a:r>
            <a:r>
              <a:rPr lang="nb-NO" dirty="0" err="1"/>
              <a:t>the</a:t>
            </a:r>
            <a:r>
              <a:rPr lang="nb-NO" dirty="0"/>
              <a:t> TCN has </a:t>
            </a:r>
            <a:r>
              <a:rPr lang="nb-NO" dirty="0" err="1"/>
              <a:t>inherited</a:t>
            </a:r>
            <a:r>
              <a:rPr lang="nb-NO" dirty="0"/>
              <a:t> from </a:t>
            </a:r>
            <a:r>
              <a:rPr lang="nb-NO" dirty="0" err="1"/>
              <a:t>the</a:t>
            </a:r>
            <a:r>
              <a:rPr lang="nb-NO" dirty="0"/>
              <a:t> </a:t>
            </a:r>
            <a:r>
              <a:rPr lang="nb-NO" dirty="0" err="1"/>
              <a:t>keras.layer</a:t>
            </a:r>
            <a:r>
              <a:rPr lang="nb-NO" dirty="0"/>
              <a:t> </a:t>
            </a:r>
            <a:r>
              <a:rPr lang="nb-NO" dirty="0" err="1"/>
              <a:t>class</a:t>
            </a:r>
            <a:endParaRPr lang="nb-NO" dirty="0"/>
          </a:p>
          <a:p>
            <a:pPr lvl="1"/>
            <a:r>
              <a:rPr lang="nb-NO" dirty="0" err="1"/>
              <a:t>Some</a:t>
            </a:r>
            <a:r>
              <a:rPr lang="nb-NO" dirty="0"/>
              <a:t> </a:t>
            </a:r>
            <a:r>
              <a:rPr lang="nb-NO" dirty="0" err="1"/>
              <a:t>rewriting</a:t>
            </a:r>
            <a:r>
              <a:rPr lang="nb-NO" dirty="0"/>
              <a:t> is </a:t>
            </a:r>
            <a:r>
              <a:rPr lang="nb-NO" dirty="0" err="1"/>
              <a:t>required</a:t>
            </a:r>
            <a:r>
              <a:rPr lang="nb-NO" dirty="0"/>
              <a:t> to turn </a:t>
            </a:r>
            <a:r>
              <a:rPr lang="nb-NO" dirty="0" err="1"/>
              <a:t>into</a:t>
            </a:r>
            <a:r>
              <a:rPr lang="nb-NO" dirty="0"/>
              <a:t> </a:t>
            </a:r>
            <a:r>
              <a:rPr lang="nb-NO" dirty="0" err="1"/>
              <a:t>keras.model</a:t>
            </a:r>
            <a:r>
              <a:rPr lang="nb-NO" dirty="0"/>
              <a:t> </a:t>
            </a:r>
            <a:r>
              <a:rPr lang="nb-NO" dirty="0" err="1"/>
              <a:t>class</a:t>
            </a:r>
            <a:r>
              <a:rPr lang="nb-NO" dirty="0"/>
              <a:t> for </a:t>
            </a:r>
            <a:r>
              <a:rPr lang="nb-NO" dirty="0" err="1"/>
              <a:t>access</a:t>
            </a:r>
            <a:r>
              <a:rPr lang="nb-NO" dirty="0"/>
              <a:t> to </a:t>
            </a:r>
            <a:r>
              <a:rPr lang="nb-NO" dirty="0" err="1"/>
              <a:t>the</a:t>
            </a:r>
            <a:r>
              <a:rPr lang="nb-NO" dirty="0"/>
              <a:t> </a:t>
            </a:r>
            <a:r>
              <a:rPr lang="nb-NO" b="1" dirty="0"/>
              <a:t>latent </a:t>
            </a:r>
            <a:r>
              <a:rPr lang="nb-NO" b="1" dirty="0" err="1"/>
              <a:t>space</a:t>
            </a:r>
            <a:r>
              <a:rPr lang="nb-NO" b="1" dirty="0"/>
              <a:t> </a:t>
            </a:r>
            <a:r>
              <a:rPr lang="nb-NO" b="1" dirty="0" err="1"/>
              <a:t>vector</a:t>
            </a:r>
            <a:endParaRPr lang="nb-NO" b="1" dirty="0"/>
          </a:p>
          <a:p>
            <a:pPr lvl="1"/>
            <a:r>
              <a:rPr lang="nb-NO" dirty="0"/>
              <a:t>JR </a:t>
            </a:r>
            <a:r>
              <a:rPr lang="nb-NO" dirty="0" err="1"/>
              <a:t>already</a:t>
            </a:r>
            <a:r>
              <a:rPr lang="nb-NO" dirty="0"/>
              <a:t> </a:t>
            </a:r>
            <a:r>
              <a:rPr lang="nb-NO" dirty="0" err="1"/>
              <a:t>did</a:t>
            </a:r>
            <a:r>
              <a:rPr lang="nb-NO" dirty="0"/>
              <a:t> </a:t>
            </a:r>
            <a:r>
              <a:rPr lang="nb-NO" dirty="0" err="1"/>
              <a:t>this</a:t>
            </a:r>
            <a:r>
              <a:rPr lang="nb-NO" dirty="0"/>
              <a:t>, so </a:t>
            </a:r>
            <a:r>
              <a:rPr lang="nb-NO" dirty="0" err="1"/>
              <a:t>he</a:t>
            </a:r>
            <a:r>
              <a:rPr lang="nb-NO" dirty="0"/>
              <a:t> has input </a:t>
            </a:r>
            <a:r>
              <a:rPr lang="nb-NO" dirty="0" err="1"/>
              <a:t>on</a:t>
            </a:r>
            <a:r>
              <a:rPr lang="nb-NO" dirty="0"/>
              <a:t> </a:t>
            </a:r>
            <a:r>
              <a:rPr lang="nb-NO" dirty="0" err="1"/>
              <a:t>how</a:t>
            </a:r>
            <a:r>
              <a:rPr lang="nb-NO" dirty="0"/>
              <a:t> </a:t>
            </a:r>
            <a:r>
              <a:rPr lang="nb-NO" dirty="0" err="1"/>
              <a:t>doable</a:t>
            </a:r>
            <a:r>
              <a:rPr lang="nb-NO" dirty="0"/>
              <a:t> it is</a:t>
            </a:r>
          </a:p>
          <a:p>
            <a:r>
              <a:rPr lang="nb-NO" dirty="0"/>
              <a:t>It </a:t>
            </a:r>
            <a:r>
              <a:rPr lang="nb-NO" dirty="0" err="1"/>
              <a:t>may</a:t>
            </a:r>
            <a:r>
              <a:rPr lang="nb-NO" dirty="0"/>
              <a:t> be </a:t>
            </a:r>
            <a:r>
              <a:rPr lang="nb-NO" dirty="0" err="1"/>
              <a:t>examined</a:t>
            </a:r>
            <a:r>
              <a:rPr lang="nb-NO" dirty="0"/>
              <a:t> </a:t>
            </a:r>
            <a:r>
              <a:rPr lang="nb-NO" dirty="0" err="1"/>
              <a:t>whether</a:t>
            </a:r>
            <a:r>
              <a:rPr lang="nb-NO" dirty="0"/>
              <a:t> </a:t>
            </a:r>
            <a:r>
              <a:rPr lang="nb-NO" dirty="0" err="1"/>
              <a:t>the</a:t>
            </a:r>
            <a:r>
              <a:rPr lang="nb-NO" dirty="0"/>
              <a:t> </a:t>
            </a:r>
            <a:r>
              <a:rPr lang="nb-NO" dirty="0" err="1"/>
              <a:t>seismic</a:t>
            </a:r>
            <a:r>
              <a:rPr lang="nb-NO" dirty="0"/>
              <a:t> </a:t>
            </a:r>
            <a:r>
              <a:rPr lang="nb-NO" dirty="0" err="1"/>
              <a:t>attributes</a:t>
            </a:r>
            <a:r>
              <a:rPr lang="nb-NO" dirty="0"/>
              <a:t> </a:t>
            </a:r>
            <a:r>
              <a:rPr lang="nb-NO" dirty="0" err="1"/>
              <a:t>perform</a:t>
            </a:r>
            <a:r>
              <a:rPr lang="nb-NO" dirty="0"/>
              <a:t> </a:t>
            </a:r>
            <a:r>
              <a:rPr lang="nb-NO" dirty="0" err="1"/>
              <a:t>better</a:t>
            </a:r>
            <a:r>
              <a:rPr lang="nb-NO" dirty="0"/>
              <a:t> </a:t>
            </a:r>
            <a:r>
              <a:rPr lang="nb-NO" dirty="0" err="1"/>
              <a:t>than</a:t>
            </a:r>
            <a:r>
              <a:rPr lang="nb-NO" dirty="0"/>
              <a:t> </a:t>
            </a:r>
            <a:r>
              <a:rPr lang="nb-NO" dirty="0" err="1"/>
              <a:t>learned</a:t>
            </a:r>
            <a:r>
              <a:rPr lang="nb-NO" dirty="0"/>
              <a:t> </a:t>
            </a:r>
            <a:r>
              <a:rPr lang="nb-NO" dirty="0" err="1"/>
              <a:t>ones</a:t>
            </a:r>
            <a:r>
              <a:rPr lang="nb-NO" dirty="0"/>
              <a:t>.</a:t>
            </a:r>
          </a:p>
          <a:p>
            <a:r>
              <a:rPr lang="nb-NO" dirty="0" err="1"/>
              <a:t>Instead</a:t>
            </a:r>
            <a:r>
              <a:rPr lang="nb-NO" dirty="0"/>
              <a:t> </a:t>
            </a:r>
            <a:r>
              <a:rPr lang="nb-NO" dirty="0" err="1"/>
              <a:t>of</a:t>
            </a:r>
            <a:r>
              <a:rPr lang="nb-NO" dirty="0"/>
              <a:t> </a:t>
            </a:r>
            <a:r>
              <a:rPr lang="nb-NO" dirty="0" err="1"/>
              <a:t>focusing</a:t>
            </a:r>
            <a:r>
              <a:rPr lang="nb-NO" dirty="0"/>
              <a:t> </a:t>
            </a:r>
            <a:r>
              <a:rPr lang="nb-NO" dirty="0" err="1"/>
              <a:t>on</a:t>
            </a:r>
            <a:r>
              <a:rPr lang="nb-NO" dirty="0"/>
              <a:t> hyperparameter tuning, I </a:t>
            </a:r>
            <a:r>
              <a:rPr lang="nb-NO" dirty="0" err="1"/>
              <a:t>want</a:t>
            </a:r>
            <a:r>
              <a:rPr lang="nb-NO" dirty="0"/>
              <a:t> to </a:t>
            </a:r>
            <a:r>
              <a:rPr lang="nb-NO" dirty="0" err="1"/>
              <a:t>compare</a:t>
            </a:r>
            <a:r>
              <a:rPr lang="nb-NO" dirty="0"/>
              <a:t> </a:t>
            </a:r>
            <a:r>
              <a:rPr lang="nb-NO" dirty="0" err="1"/>
              <a:t>the</a:t>
            </a:r>
            <a:r>
              <a:rPr lang="nb-NO" dirty="0"/>
              <a:t> </a:t>
            </a:r>
            <a:r>
              <a:rPr lang="nb-NO" dirty="0" err="1"/>
              <a:t>methodologies</a:t>
            </a:r>
            <a:r>
              <a:rPr lang="nb-NO" dirty="0"/>
              <a:t>. </a:t>
            </a:r>
            <a:r>
              <a:rPr lang="nb-NO" b="1" dirty="0"/>
              <a:t>Hyperparameters </a:t>
            </a:r>
            <a:r>
              <a:rPr lang="nb-NO" b="1" dirty="0" err="1"/>
              <a:t>should</a:t>
            </a:r>
            <a:r>
              <a:rPr lang="nb-NO" b="1" dirty="0"/>
              <a:t> </a:t>
            </a:r>
            <a:r>
              <a:rPr lang="nb-NO" b="1" dirty="0" err="1"/>
              <a:t>stay</a:t>
            </a:r>
            <a:r>
              <a:rPr lang="nb-NO" b="1" dirty="0"/>
              <a:t> </a:t>
            </a:r>
            <a:r>
              <a:rPr lang="nb-NO" b="1" dirty="0" err="1"/>
              <a:t>similar</a:t>
            </a:r>
            <a:r>
              <a:rPr lang="nb-NO" dirty="0"/>
              <a:t> for </a:t>
            </a:r>
            <a:r>
              <a:rPr lang="nb-NO" dirty="0" err="1"/>
              <a:t>comparison</a:t>
            </a:r>
            <a:endParaRPr lang="en-GB" dirty="0"/>
          </a:p>
          <a:p>
            <a:endParaRPr lang="en-GB" dirty="0"/>
          </a:p>
        </p:txBody>
      </p:sp>
      <p:pic>
        <p:nvPicPr>
          <p:cNvPr id="5" name="Picture 4" descr="Graphical user interface&#10;&#10;Description automatically generated with low confidence">
            <a:extLst>
              <a:ext uri="{FF2B5EF4-FFF2-40B4-BE49-F238E27FC236}">
                <a16:creationId xmlns:a16="http://schemas.microsoft.com/office/drawing/2014/main" id="{C6C4D4FB-E31C-4D94-B5F6-287A70A95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543" y="2575561"/>
            <a:ext cx="4175644" cy="2415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399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Widescreen</PresentationFormat>
  <Paragraphs>321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Cambria Math</vt:lpstr>
      <vt:lpstr>Dubai</vt:lpstr>
      <vt:lpstr>Georgia Pro</vt:lpstr>
      <vt:lpstr>Wingdings 2</vt:lpstr>
      <vt:lpstr>SlateVTI</vt:lpstr>
      <vt:lpstr>General Meeting  02.02.2023</vt:lpstr>
      <vt:lpstr>This January</vt:lpstr>
      <vt:lpstr>Trashcan</vt:lpstr>
      <vt:lpstr>PowerPoint Presentation</vt:lpstr>
      <vt:lpstr>More variety for low epochs</vt:lpstr>
      <vt:lpstr>Padding for 2D</vt:lpstr>
      <vt:lpstr>Padding for 2D</vt:lpstr>
      <vt:lpstr>Proposed method</vt:lpstr>
      <vt:lpstr>Proposed method</vt:lpstr>
      <vt:lpstr>CPT prediction</vt:lpstr>
      <vt:lpstr>CPT prediction with Seismic Attributes</vt:lpstr>
      <vt:lpstr>Discussion chapter</vt:lpstr>
      <vt:lpstr>Transfer learning</vt:lpstr>
      <vt:lpstr>Roadmap</vt:lpstr>
      <vt:lpstr>May</vt:lpstr>
      <vt:lpstr>Continued work</vt:lpstr>
      <vt:lpstr>Topics of discussion</vt:lpstr>
      <vt:lpstr>Figures</vt:lpstr>
      <vt:lpstr>CPT prediction</vt:lpstr>
      <vt:lpstr>Time saves</vt:lpstr>
    </vt:vector>
  </TitlesOfParts>
  <Company>NGI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Meeting  02.02.2023</dc:title>
  <dc:creator>Sjur Beyer</dc:creator>
  <cp:lastModifiedBy>Sjur Beyer</cp:lastModifiedBy>
  <cp:revision>26</cp:revision>
  <dcterms:created xsi:type="dcterms:W3CDTF">2023-01-23T12:03:28Z</dcterms:created>
  <dcterms:modified xsi:type="dcterms:W3CDTF">2023-02-01T15:20:06Z</dcterms:modified>
</cp:coreProperties>
</file>